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8" r:id="rId1"/>
  </p:sldMasterIdLst>
  <p:notesMasterIdLst>
    <p:notesMasterId r:id="rId35"/>
  </p:notesMasterIdLst>
  <p:sldIdLst>
    <p:sldId id="256" r:id="rId2"/>
    <p:sldId id="265" r:id="rId3"/>
    <p:sldId id="263" r:id="rId4"/>
    <p:sldId id="275" r:id="rId5"/>
    <p:sldId id="264" r:id="rId6"/>
    <p:sldId id="257" r:id="rId7"/>
    <p:sldId id="285" r:id="rId8"/>
    <p:sldId id="269" r:id="rId9"/>
    <p:sldId id="284" r:id="rId10"/>
    <p:sldId id="274" r:id="rId11"/>
    <p:sldId id="288" r:id="rId12"/>
    <p:sldId id="287" r:id="rId13"/>
    <p:sldId id="273" r:id="rId14"/>
    <p:sldId id="276" r:id="rId15"/>
    <p:sldId id="262" r:id="rId16"/>
    <p:sldId id="259" r:id="rId17"/>
    <p:sldId id="267" r:id="rId18"/>
    <p:sldId id="260" r:id="rId19"/>
    <p:sldId id="286" r:id="rId20"/>
    <p:sldId id="289" r:id="rId21"/>
    <p:sldId id="290" r:id="rId22"/>
    <p:sldId id="258" r:id="rId23"/>
    <p:sldId id="266" r:id="rId24"/>
    <p:sldId id="268" r:id="rId25"/>
    <p:sldId id="270" r:id="rId26"/>
    <p:sldId id="271" r:id="rId27"/>
    <p:sldId id="272" r:id="rId28"/>
    <p:sldId id="277" r:id="rId29"/>
    <p:sldId id="278" r:id="rId30"/>
    <p:sldId id="279" r:id="rId31"/>
    <p:sldId id="281" r:id="rId32"/>
    <p:sldId id="282" r:id="rId33"/>
    <p:sldId id="283" r:id="rId3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B5BDE214-2628-4F77-983D-4EC754C92746}">
          <p14:sldIdLst>
            <p14:sldId id="256"/>
            <p14:sldId id="265"/>
            <p14:sldId id="263"/>
            <p14:sldId id="275"/>
            <p14:sldId id="264"/>
            <p14:sldId id="257"/>
            <p14:sldId id="285"/>
            <p14:sldId id="269"/>
            <p14:sldId id="284"/>
            <p14:sldId id="274"/>
            <p14:sldId id="288"/>
            <p14:sldId id="287"/>
            <p14:sldId id="273"/>
            <p14:sldId id="276"/>
            <p14:sldId id="262"/>
            <p14:sldId id="259"/>
            <p14:sldId id="267"/>
            <p14:sldId id="260"/>
            <p14:sldId id="286"/>
            <p14:sldId id="289"/>
            <p14:sldId id="290"/>
            <p14:sldId id="258"/>
            <p14:sldId id="266"/>
          </p14:sldIdLst>
        </p14:section>
        <p14:section name="templates" id="{7AF5DF16-20FE-4E79-ABC3-CC5B4500AEAC}">
          <p14:sldIdLst>
            <p14:sldId id="268"/>
            <p14:sldId id="270"/>
            <p14:sldId id="271"/>
            <p14:sldId id="272"/>
            <p14:sldId id="277"/>
            <p14:sldId id="278"/>
            <p14:sldId id="279"/>
            <p14:sldId id="281"/>
            <p14:sldId id="282"/>
            <p14:sldId id="28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F9E9D5"/>
    <a:srgbClr val="DDE3E3"/>
    <a:srgbClr val="AAC9FC"/>
    <a:srgbClr val="73A8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01DF7B6C-EB0D-402F-9C8F-7CE6C4F6E23B}">
  <a:tblStyle styleId="{01DF7B6C-EB0D-402F-9C8F-7CE6C4F6E23B}"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58" autoAdjust="0"/>
    <p:restoredTop sz="80468" autoAdjust="0"/>
  </p:normalViewPr>
  <p:slideViewPr>
    <p:cSldViewPr snapToGrid="0">
      <p:cViewPr>
        <p:scale>
          <a:sx n="90" d="100"/>
          <a:sy n="90" d="100"/>
        </p:scale>
        <p:origin x="1541"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slidescarnival.com/help-use-presentation-template"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creativecommons.org/licenses/by/4.0/"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5128504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817672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8" name="Shape 2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a:t>Alpha = 1</a:t>
            </a:r>
            <a:r>
              <a:rPr lang="en-US" dirty="0">
                <a:sym typeface="Wingdings" panose="05000000000000000000" pitchFamily="2" charset="2"/>
              </a:rPr>
              <a:t> EMA = Naïve model (model bias to last observation point)</a:t>
            </a:r>
          </a:p>
          <a:p>
            <a:pPr lvl="0">
              <a:spcBef>
                <a:spcPts val="0"/>
              </a:spcBef>
              <a:buNone/>
            </a:pPr>
            <a:r>
              <a:rPr lang="en-US" dirty="0"/>
              <a:t>Alpha = 0 </a:t>
            </a:r>
            <a:r>
              <a:rPr lang="en-US" dirty="0">
                <a:sym typeface="Wingdings" panose="05000000000000000000" pitchFamily="2" charset="2"/>
              </a:rPr>
              <a:t> new forecast = previous year forecast (model bias to first observation point)</a:t>
            </a:r>
          </a:p>
          <a:p>
            <a:pPr lvl="0">
              <a:spcBef>
                <a:spcPts val="0"/>
              </a:spcBef>
              <a:buNone/>
            </a:pPr>
            <a:endParaRPr lang="en-US" dirty="0">
              <a:sym typeface="Wingdings" panose="05000000000000000000" pitchFamily="2" charset="2"/>
            </a:endParaRPr>
          </a:p>
          <a:p>
            <a:pPr lvl="0">
              <a:spcBef>
                <a:spcPts val="0"/>
              </a:spcBef>
              <a:buNone/>
            </a:pPr>
            <a:r>
              <a:rPr lang="en-US" dirty="0"/>
              <a:t>(Current period data value * lambda) + (Previous period EWMA * (1 - lambda)) = Current period EWMA </a:t>
            </a:r>
            <a:br>
              <a:rPr lang="en-US" dirty="0"/>
            </a:br>
            <a:endParaRPr lang="en-US" dirty="0"/>
          </a:p>
          <a:p>
            <a:pPr lvl="0">
              <a:spcBef>
                <a:spcPts val="0"/>
              </a:spcBef>
              <a:buNone/>
            </a:pPr>
            <a:endParaRPr lang="en-US" dirty="0"/>
          </a:p>
          <a:p>
            <a:pPr lvl="0">
              <a:spcBef>
                <a:spcPts val="0"/>
              </a:spcBef>
              <a:buNone/>
            </a:pPr>
            <a:r>
              <a:rPr lang="en-US" dirty="0"/>
              <a:t>Weighted Moving Average:</a:t>
            </a:r>
          </a:p>
          <a:p>
            <a:pPr lvl="0">
              <a:spcBef>
                <a:spcPts val="0"/>
              </a:spcBef>
              <a:buNone/>
            </a:pPr>
            <a:r>
              <a:rPr lang="en-US" sz="1100" b="0" i="0" kern="1200" dirty="0">
                <a:solidFill>
                  <a:schemeClr val="tx1"/>
                </a:solidFill>
                <a:effectLst/>
                <a:latin typeface="+mn-lt"/>
                <a:ea typeface="+mn-ea"/>
                <a:cs typeface="+mn-cs"/>
              </a:rPr>
              <a:t>WITH repeat_customers as ( SELECT customer_id FROM orders_detail WHERE customer_id IS NOT NULL GROUP BY customer_id HAVING COUNT(distinct order_id) &gt; 1 ), products AS ( SELECT od.product, ROUND(AVG(od.price),2) as avg_item_price, COUNT(distinct rc.customer_id) + 1 as weight FROM orders_detail od LEFT JOIN repeat_customers rc ON rc.customer_id = od.customer_id WHERE od.price IS NOT NULL GROUP BY od.product ) SELECT ROUND(SUM(avg_item_price * weight) / SUM(weight),2) as weighted_avg_item_price FROM products; </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9969015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619418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 name="Shape 2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a:t>People start using social media on getting News, Job Search follow Fashion Trends, new technologies, gages,  search restaurants</a:t>
            </a:r>
          </a:p>
          <a:p>
            <a:pPr lvl="0" rtl="0">
              <a:spcBef>
                <a:spcPts val="0"/>
              </a:spcBef>
              <a:buNone/>
            </a:pPr>
            <a:r>
              <a:rPr lang="en-US" dirty="0"/>
              <a:t>. And the list goes on and on</a:t>
            </a:r>
            <a:endParaRPr lang="en" dirty="0"/>
          </a:p>
          <a:p>
            <a:pPr lvl="0">
              <a:spcBef>
                <a:spcPts val="0"/>
              </a:spcBef>
              <a:buNone/>
            </a:pPr>
            <a:endParaRPr lang="en-US" dirty="0"/>
          </a:p>
          <a:p>
            <a:pPr lvl="0">
              <a:spcBef>
                <a:spcPts val="0"/>
              </a:spcBef>
              <a:buNone/>
            </a:pPr>
            <a:r>
              <a:rPr lang="en-US" dirty="0"/>
              <a:t>And why does it relate to you?</a:t>
            </a:r>
          </a:p>
          <a:p>
            <a:pPr lvl="0">
              <a:spcBef>
                <a:spcPts val="0"/>
              </a:spcBef>
              <a:buNone/>
            </a:pPr>
            <a:endParaRPr lang="en-US" dirty="0"/>
          </a:p>
          <a:p>
            <a:pPr lvl="0">
              <a:spcBef>
                <a:spcPts val="0"/>
              </a:spcBef>
              <a:buNone/>
            </a:pPr>
            <a:r>
              <a:rPr lang="en-US" dirty="0"/>
              <a:t>Well </a:t>
            </a:r>
          </a:p>
          <a:p>
            <a:pPr lvl="0">
              <a:spcBef>
                <a:spcPts val="0"/>
              </a:spcBef>
              <a:buNone/>
            </a:pPr>
            <a:r>
              <a:rPr lang="en-US" dirty="0"/>
              <a:t>For companies: Branding management: capture feedback on new products, commercials champions, successful crisis management could include capture negative comments quickly on the web to the brand and product</a:t>
            </a:r>
          </a:p>
          <a:p>
            <a:pPr lvl="0">
              <a:spcBef>
                <a:spcPts val="0"/>
              </a:spcBef>
              <a:buNone/>
            </a:pPr>
            <a:r>
              <a:rPr lang="en-US" dirty="0"/>
              <a:t>For individual business owners, using trending hashtags meaning better chance to be reached by potential customers.</a:t>
            </a:r>
          </a:p>
          <a:p>
            <a:pPr lvl="0">
              <a:spcBef>
                <a:spcPts val="0"/>
              </a:spcBef>
              <a:buNone/>
            </a:pPr>
            <a:r>
              <a:rPr lang="en-US" dirty="0"/>
              <a:t>If you are news editors, capture readers feed back meaning you can capture potential events that’s happening</a:t>
            </a:r>
          </a:p>
          <a:p>
            <a:pPr lvl="0">
              <a:spcBef>
                <a:spcPts val="0"/>
              </a:spcBef>
              <a:buNone/>
            </a:pPr>
            <a:r>
              <a:rPr lang="en-US" dirty="0"/>
              <a:t>For everyone else, you always want to be on top of what’s going on instead of being lag, right?</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6" name="Shape 3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1501269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3" name="Shape 2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5" name="Shape 2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1" name="Shape 2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1" name="Shape 2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Shape 3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7" name="Shape 3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4" name="Shape 3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dirty="0"/>
              <a:t>Our</a:t>
            </a:r>
            <a:r>
              <a:rPr lang="en-US" baseline="0" dirty="0"/>
              <a:t> goal is to extract a structured representation of events taking place in the world.  </a:t>
            </a:r>
          </a:p>
          <a:p>
            <a:endParaRPr lang="en-US" baseline="0" dirty="0"/>
          </a:p>
          <a:p>
            <a:r>
              <a:rPr lang="en-US" baseline="0" dirty="0"/>
              <a:t>I’d like to raise two important questions up front:</a:t>
            </a:r>
          </a:p>
          <a:p>
            <a:r>
              <a:rPr lang="en-US" baseline="0" dirty="0"/>
              <a:t>The first is which set of events do we want to know about?  For the purposes of this talk we’re interested in important or popular events which are “newsworthy”.  And not mundane events from users’ everyday lives such as what they ate for breakfast.</a:t>
            </a:r>
          </a:p>
          <a:p>
            <a:r>
              <a:rPr lang="en-US" b="0" baseline="0" dirty="0"/>
              <a:t>The second question is how soon can we know about an event?  I think here it’s clear that it’s preferable to know about events as early as possible, preferably before they even take place…</a:t>
            </a:r>
            <a:endParaRPr lang="en-US" b="0" dirty="0"/>
          </a:p>
          <a:p>
            <a:pPr lvl="0">
              <a:spcBef>
                <a:spcPts val="0"/>
              </a:spcBef>
              <a:buNone/>
            </a:pPr>
            <a:endParaRPr lang="en-US" dirty="0"/>
          </a:p>
          <a:p>
            <a:pPr lvl="0" rtl="0">
              <a:spcBef>
                <a:spcPts val="0"/>
              </a:spcBef>
              <a:buClr>
                <a:schemeClr val="dk1"/>
              </a:buClr>
              <a:buSzPct val="91666"/>
              <a:buFont typeface="Arial"/>
              <a:buNone/>
            </a:pPr>
            <a:r>
              <a:rPr lang="en-US" sz="1100" dirty="0">
                <a:solidFill>
                  <a:srgbClr val="3796BF"/>
                </a:solidFill>
              </a:rPr>
              <a:t>Ability to systematically extract and analyze tweets can not only retrieve of events that mostly watched, the sentiment of the event</a:t>
            </a:r>
          </a:p>
          <a:p>
            <a:pPr lvl="0" rtl="0">
              <a:spcBef>
                <a:spcPts val="0"/>
              </a:spcBef>
              <a:buClr>
                <a:schemeClr val="dk1"/>
              </a:buClr>
              <a:buSzPct val="91666"/>
              <a:buFont typeface="Arial"/>
              <a:buNone/>
            </a:pPr>
            <a:endParaRPr lang="en-US" sz="1100" dirty="0">
              <a:solidFill>
                <a:srgbClr val="3796BF"/>
              </a:solidFill>
            </a:endParaRPr>
          </a:p>
          <a:p>
            <a:pPr marL="0" marR="0" lvl="0" indent="0" algn="l" defTabSz="914400" rtl="0" eaLnBrk="1" fontAlgn="auto" latinLnBrk="0" hangingPunct="1">
              <a:lnSpc>
                <a:spcPct val="100000"/>
              </a:lnSpc>
              <a:spcBef>
                <a:spcPts val="0"/>
              </a:spcBef>
              <a:spcAft>
                <a:spcPts val="0"/>
              </a:spcAft>
              <a:buClr>
                <a:schemeClr val="dk1"/>
              </a:buClr>
              <a:buSzPct val="91666"/>
              <a:buFont typeface="Arial"/>
              <a:buNone/>
              <a:tabLst/>
              <a:defRPr/>
            </a:pPr>
            <a:r>
              <a:rPr lang="en-US" dirty="0"/>
              <a:t>In addition to providing a fresher source of information on current events than news (journalists often follow twitter to keep up to date on developing stories), I believe there is reason to be optimistic that despite numerous</a:t>
            </a:r>
            <a:r>
              <a:rPr lang="en-US" baseline="0" dirty="0"/>
              <a:t> challenges, </a:t>
            </a:r>
            <a:r>
              <a:rPr lang="en-US" dirty="0"/>
              <a:t>open-domain</a:t>
            </a:r>
            <a:r>
              <a:rPr lang="en-US" baseline="0" dirty="0"/>
              <a:t> event extraction from Twitter may in fact be easier than from news.</a:t>
            </a:r>
            <a:endParaRPr lang="en-US" dirty="0"/>
          </a:p>
          <a:p>
            <a:pPr lvl="0">
              <a:spcBef>
                <a:spcPts val="0"/>
              </a:spcBef>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Shape 3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6" name="Shape 3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3" name="Shape 3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Shape 6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1" name="Shape 6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6" name="Shape 3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8" name="Shape 2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average</a:t>
            </a:r>
            <a:r>
              <a:rPr lang="en" dirty="0"/>
              <a:t>600 </a:t>
            </a:r>
            <a:r>
              <a:rPr lang="en-US" dirty="0"/>
              <a:t>tweets are tweeted per second, 350k per minute, 500 million per day.</a:t>
            </a:r>
            <a:endParaRPr lang="en" dirty="0"/>
          </a:p>
          <a:p>
            <a:pPr lvl="0">
              <a:spcBef>
                <a:spcPts val="0"/>
              </a:spcBef>
              <a:buNone/>
            </a:pPr>
            <a:endParaRPr lang="en-US" dirty="0"/>
          </a:p>
          <a:p>
            <a:pPr lvl="0" rtl="0">
              <a:spcBef>
                <a:spcPts val="0"/>
              </a:spcBef>
              <a:buClr>
                <a:schemeClr val="dk1"/>
              </a:buClr>
              <a:buSzPct val="91666"/>
              <a:buFont typeface="Arial"/>
              <a:buNone/>
            </a:pPr>
            <a:r>
              <a:rPr lang="en-US" sz="1100" b="1" dirty="0">
                <a:solidFill>
                  <a:srgbClr val="3796BF"/>
                </a:solidFill>
              </a:rPr>
              <a:t>HOW TO EXTRACT USEFUL ONES</a:t>
            </a:r>
          </a:p>
          <a:p>
            <a:pPr lvl="0" rtl="0">
              <a:spcBef>
                <a:spcPts val="0"/>
              </a:spcBef>
              <a:buClr>
                <a:schemeClr val="dk1"/>
              </a:buClr>
              <a:buSzPct val="91666"/>
              <a:buFont typeface="Arial"/>
              <a:buNone/>
            </a:pPr>
            <a:r>
              <a:rPr lang="en-US" sz="1100" dirty="0">
                <a:solidFill>
                  <a:srgbClr val="3796BF"/>
                </a:solidFill>
              </a:rPr>
              <a:t>Ability to systematically extract and analyze tweets can not only retrieve of events that mostly watched, the sentiment of the event</a:t>
            </a:r>
          </a:p>
          <a:p>
            <a:pPr lvl="0" rtl="0">
              <a:spcBef>
                <a:spcPts val="0"/>
              </a:spcBef>
              <a:buClr>
                <a:schemeClr val="dk1"/>
              </a:buClr>
              <a:buSzPct val="91666"/>
              <a:buFont typeface="Arial"/>
              <a:buNone/>
            </a:pPr>
            <a:endParaRPr lang="en-US" sz="1100" dirty="0">
              <a:solidFill>
                <a:srgbClr val="3796BF"/>
              </a:solidFill>
            </a:endParaRPr>
          </a:p>
          <a:p>
            <a:pPr marL="0" marR="0" lvl="0" indent="0" algn="l" defTabSz="914400" rtl="0" eaLnBrk="1" fontAlgn="auto" latinLnBrk="0" hangingPunct="1">
              <a:lnSpc>
                <a:spcPct val="100000"/>
              </a:lnSpc>
              <a:spcBef>
                <a:spcPts val="0"/>
              </a:spcBef>
              <a:spcAft>
                <a:spcPts val="0"/>
              </a:spcAft>
              <a:buClr>
                <a:schemeClr val="dk1"/>
              </a:buClr>
              <a:buSzPct val="91666"/>
              <a:buFont typeface="Arial"/>
              <a:buNone/>
              <a:tabLst/>
              <a:defRPr/>
            </a:pPr>
            <a:r>
              <a:rPr lang="en-US" dirty="0"/>
              <a:t>In addition to providing a fresher source of information on current events than news (journalists often follow twitter to keep up to date on developing stories), I believe there is reason to be optimistic that despite numerous</a:t>
            </a:r>
            <a:r>
              <a:rPr lang="en-US" baseline="0" dirty="0"/>
              <a:t> challenges, </a:t>
            </a:r>
            <a:r>
              <a:rPr lang="en-US" dirty="0"/>
              <a:t>open-domain</a:t>
            </a:r>
            <a:r>
              <a:rPr lang="en-US" baseline="0" dirty="0"/>
              <a:t> event extraction from Twitter may in fact be easier than from news.</a:t>
            </a:r>
            <a:endParaRPr lang="en-US" dirty="0"/>
          </a:p>
          <a:p>
            <a:pPr lvl="0" rtl="0">
              <a:spcBef>
                <a:spcPts val="0"/>
              </a:spcBef>
              <a:buClr>
                <a:schemeClr val="dk1"/>
              </a:buClr>
              <a:buSzPct val="91666"/>
              <a:buFont typeface="Arial"/>
              <a:buNone/>
            </a:pPr>
            <a:endParaRPr lang="en-US" sz="1100" dirty="0"/>
          </a:p>
          <a:p>
            <a:pPr lvl="0">
              <a:spcBef>
                <a:spcPts val="0"/>
              </a:spcBef>
              <a:buNone/>
            </a:pPr>
            <a:endParaRPr lang="en-US" dirty="0"/>
          </a:p>
          <a:p>
            <a:pPr lvl="0" rtl="0">
              <a:spcBef>
                <a:spcPts val="0"/>
              </a:spcBef>
              <a:spcAft>
                <a:spcPts val="0"/>
              </a:spcAft>
              <a:buNone/>
            </a:pPr>
            <a:r>
              <a:rPr lang="en" sz="1100" b="1" dirty="0">
                <a:solidFill>
                  <a:srgbClr val="3796BF"/>
                </a:solidFill>
              </a:rPr>
              <a:t>More info on how to use this template at </a:t>
            </a:r>
            <a:r>
              <a:rPr lang="en" sz="1100" b="1" u="sng" dirty="0">
                <a:solidFill>
                  <a:srgbClr val="3796BF"/>
                </a:solidFill>
                <a:hlinkClick r:id="rId3"/>
              </a:rPr>
              <a:t>www.slidescarnival.com/help-use-presentation-template</a:t>
            </a:r>
          </a:p>
          <a:p>
            <a:pPr lvl="0" rtl="0">
              <a:spcBef>
                <a:spcPts val="0"/>
              </a:spcBef>
              <a:spcAft>
                <a:spcPts val="0"/>
              </a:spcAft>
              <a:buClr>
                <a:schemeClr val="dk1"/>
              </a:buClr>
              <a:buSzPct val="110000"/>
              <a:buFont typeface="Arial"/>
              <a:buNone/>
            </a:pPr>
            <a:r>
              <a:rPr lang="en" sz="1100" dirty="0">
                <a:solidFill>
                  <a:srgbClr val="3796BF"/>
                </a:solidFill>
              </a:rPr>
              <a:t>This template is free to use under </a:t>
            </a:r>
            <a:r>
              <a:rPr lang="en" sz="1100" u="sng" dirty="0">
                <a:solidFill>
                  <a:srgbClr val="3796BF"/>
                </a:solidFill>
                <a:hlinkClick r:id="rId4"/>
              </a:rPr>
              <a:t>Creative Commons Attribution license</a:t>
            </a:r>
            <a:r>
              <a:rPr lang="en" sz="1100" dirty="0">
                <a:solidFill>
                  <a:srgbClr val="3796BF"/>
                </a:solidFill>
              </a:rPr>
              <a:t>. You can keep the Credits slide or mention SlidesCarnival and other resources used in a slide footer.</a:t>
            </a:r>
          </a:p>
          <a:p>
            <a:pPr lvl="0">
              <a:spcBef>
                <a:spcPts val="0"/>
              </a:spcBef>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 name="Shape 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149575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2" name="Shape 2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0" name="Shape 3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solidFill>
          <a:srgbClr val="4BB5D9"/>
        </a:solidFill>
        <a:effectLst/>
      </p:bgPr>
    </p:bg>
    <p:spTree>
      <p:nvGrpSpPr>
        <p:cNvPr id="1" name="Shape 8"/>
        <p:cNvGrpSpPr/>
        <p:nvPr/>
      </p:nvGrpSpPr>
      <p:grpSpPr>
        <a:xfrm>
          <a:off x="0" y="0"/>
          <a:ext cx="0" cy="0"/>
          <a:chOff x="0" y="0"/>
          <a:chExt cx="0" cy="0"/>
        </a:xfrm>
      </p:grpSpPr>
      <p:grpSp>
        <p:nvGrpSpPr>
          <p:cNvPr id="9" name="Shape 9"/>
          <p:cNvGrpSpPr/>
          <p:nvPr/>
        </p:nvGrpSpPr>
        <p:grpSpPr>
          <a:xfrm>
            <a:off x="5609666" y="2185857"/>
            <a:ext cx="3534604" cy="3432787"/>
            <a:chOff x="6172200" y="2656117"/>
            <a:chExt cx="2971754" cy="2886150"/>
          </a:xfrm>
        </p:grpSpPr>
        <p:sp>
          <p:nvSpPr>
            <p:cNvPr id="10" name="Shape 10"/>
            <p:cNvSpPr/>
            <p:nvPr/>
          </p:nvSpPr>
          <p:spPr>
            <a:xfrm rot="9208626" flipH="1">
              <a:off x="6704903" y="4110434"/>
              <a:ext cx="484232" cy="1204006"/>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11" name="Shape 11"/>
            <p:cNvSpPr/>
            <p:nvPr/>
          </p:nvSpPr>
          <p:spPr>
            <a:xfrm rot="9208633" flipH="1">
              <a:off x="7804300" y="3279012"/>
              <a:ext cx="877623" cy="2182136"/>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12" name="Shape 12"/>
            <p:cNvSpPr/>
            <p:nvPr/>
          </p:nvSpPr>
          <p:spPr>
            <a:xfrm rot="9208606" flipH="1">
              <a:off x="7481789" y="4276912"/>
              <a:ext cx="408796" cy="101644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13" name="Shape 13"/>
            <p:cNvSpPr/>
            <p:nvPr/>
          </p:nvSpPr>
          <p:spPr>
            <a:xfrm rot="9208678" flipH="1">
              <a:off x="6287617" y="4657701"/>
              <a:ext cx="229659" cy="571018"/>
            </a:xfrm>
            <a:prstGeom prst="flowChartManualInput">
              <a:avLst/>
            </a:pr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14" name="Shape 14"/>
            <p:cNvSpPr/>
            <p:nvPr/>
          </p:nvSpPr>
          <p:spPr>
            <a:xfrm>
              <a:off x="8289303" y="2656117"/>
              <a:ext cx="854651" cy="1929079"/>
            </a:xfrm>
            <a:custGeom>
              <a:avLst/>
              <a:gdLst/>
              <a:ahLst/>
              <a:cxnLst/>
              <a:rect l="0" t="0" r="0" b="0"/>
              <a:pathLst>
                <a:path w="37596" h="84860" extrusionOk="0">
                  <a:moveTo>
                    <a:pt x="19066" y="0"/>
                  </a:moveTo>
                  <a:lnTo>
                    <a:pt x="0" y="9130"/>
                  </a:lnTo>
                  <a:lnTo>
                    <a:pt x="37596" y="84860"/>
                  </a:lnTo>
                  <a:lnTo>
                    <a:pt x="37596" y="37328"/>
                  </a:lnTo>
                  <a:close/>
                </a:path>
              </a:pathLst>
            </a:custGeom>
            <a:solidFill>
              <a:srgbClr val="FFFFFF"/>
            </a:solidFill>
            <a:ln>
              <a:noFill/>
            </a:ln>
          </p:spPr>
        </p:sp>
      </p:grpSp>
      <p:grpSp>
        <p:nvGrpSpPr>
          <p:cNvPr id="15" name="Shape 15"/>
          <p:cNvGrpSpPr/>
          <p:nvPr/>
        </p:nvGrpSpPr>
        <p:grpSpPr>
          <a:xfrm>
            <a:off x="-22" y="-324543"/>
            <a:ext cx="3068579" cy="1910875"/>
            <a:chOff x="-32" y="-215963"/>
            <a:chExt cx="2163561" cy="1347300"/>
          </a:xfrm>
        </p:grpSpPr>
        <p:sp>
          <p:nvSpPr>
            <p:cNvPr id="16" name="Shape 16"/>
            <p:cNvSpPr/>
            <p:nvPr/>
          </p:nvSpPr>
          <p:spPr>
            <a:xfrm rot="-1591408" flipH="1">
              <a:off x="1362168" y="-63166"/>
              <a:ext cx="205102" cy="509980"/>
            </a:xfrm>
            <a:prstGeom prst="flowChartManualInput">
              <a:avLst/>
            </a:pr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17" name="Shape 17"/>
            <p:cNvSpPr/>
            <p:nvPr/>
          </p:nvSpPr>
          <p:spPr>
            <a:xfrm rot="-1591371" flipH="1">
              <a:off x="239462" y="-151890"/>
              <a:ext cx="434753" cy="108097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18" name="Shape 18"/>
            <p:cNvSpPr/>
            <p:nvPr/>
          </p:nvSpPr>
          <p:spPr>
            <a:xfrm rot="-1591339" flipH="1">
              <a:off x="892400" y="-169346"/>
              <a:ext cx="504373" cy="1254067"/>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19" name="Shape 19"/>
            <p:cNvSpPr/>
            <p:nvPr/>
          </p:nvSpPr>
          <p:spPr>
            <a:xfrm rot="-1591322" flipH="1">
              <a:off x="1818452" y="-76291"/>
              <a:ext cx="229659" cy="571018"/>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20" name="Shape 20"/>
            <p:cNvSpPr/>
            <p:nvPr/>
          </p:nvSpPr>
          <p:spPr>
            <a:xfrm rot="10800000">
              <a:off x="-32" y="70724"/>
              <a:ext cx="380283" cy="858146"/>
            </a:xfrm>
            <a:custGeom>
              <a:avLst/>
              <a:gdLst/>
              <a:ahLst/>
              <a:cxnLst/>
              <a:rect l="0" t="0" r="0" b="0"/>
              <a:pathLst>
                <a:path w="37596" h="84860" extrusionOk="0">
                  <a:moveTo>
                    <a:pt x="19066" y="0"/>
                  </a:moveTo>
                  <a:lnTo>
                    <a:pt x="0" y="9130"/>
                  </a:lnTo>
                  <a:lnTo>
                    <a:pt x="37596" y="84860"/>
                  </a:lnTo>
                  <a:lnTo>
                    <a:pt x="37596" y="37328"/>
                  </a:lnTo>
                  <a:close/>
                </a:path>
              </a:pathLst>
            </a:custGeom>
            <a:solidFill>
              <a:srgbClr val="81D1EC"/>
            </a:solidFill>
            <a:ln>
              <a:noFill/>
            </a:ln>
          </p:spPr>
        </p:sp>
      </p:grpSp>
      <p:sp>
        <p:nvSpPr>
          <p:cNvPr id="21" name="Shape 21"/>
          <p:cNvSpPr txBox="1">
            <a:spLocks noGrp="1"/>
          </p:cNvSpPr>
          <p:nvPr>
            <p:ph type="ctrTitle"/>
          </p:nvPr>
        </p:nvSpPr>
        <p:spPr>
          <a:xfrm>
            <a:off x="685800" y="2753825"/>
            <a:ext cx="5671500" cy="1159800"/>
          </a:xfrm>
          <a:prstGeom prst="rect">
            <a:avLst/>
          </a:prstGeom>
        </p:spPr>
        <p:txBody>
          <a:bodyPr lIns="91425" tIns="91425" rIns="91425" bIns="91425" anchor="b" anchorCtr="0"/>
          <a:lstStyle>
            <a:lvl1pPr lvl="0">
              <a:spcBef>
                <a:spcPts val="0"/>
              </a:spcBef>
              <a:buClr>
                <a:srgbClr val="FFFFFF"/>
              </a:buClr>
              <a:buSzPct val="100000"/>
              <a:defRPr sz="5000">
                <a:solidFill>
                  <a:srgbClr val="FFFFFF"/>
                </a:solidFill>
              </a:defRPr>
            </a:lvl1pPr>
            <a:lvl2pPr lvl="1">
              <a:spcBef>
                <a:spcPts val="0"/>
              </a:spcBef>
              <a:buClr>
                <a:srgbClr val="FFFFFF"/>
              </a:buClr>
              <a:buSzPct val="100000"/>
              <a:defRPr sz="5000">
                <a:solidFill>
                  <a:srgbClr val="FFFFFF"/>
                </a:solidFill>
              </a:defRPr>
            </a:lvl2pPr>
            <a:lvl3pPr lvl="2">
              <a:spcBef>
                <a:spcPts val="0"/>
              </a:spcBef>
              <a:buClr>
                <a:srgbClr val="FFFFFF"/>
              </a:buClr>
              <a:buSzPct val="100000"/>
              <a:defRPr sz="5000">
                <a:solidFill>
                  <a:srgbClr val="FFFFFF"/>
                </a:solidFill>
              </a:defRPr>
            </a:lvl3pPr>
            <a:lvl4pPr lvl="3">
              <a:spcBef>
                <a:spcPts val="0"/>
              </a:spcBef>
              <a:buClr>
                <a:srgbClr val="FFFFFF"/>
              </a:buClr>
              <a:buSzPct val="100000"/>
              <a:defRPr sz="5000">
                <a:solidFill>
                  <a:srgbClr val="FFFFFF"/>
                </a:solidFill>
              </a:defRPr>
            </a:lvl4pPr>
            <a:lvl5pPr lvl="4">
              <a:spcBef>
                <a:spcPts val="0"/>
              </a:spcBef>
              <a:buClr>
                <a:srgbClr val="FFFFFF"/>
              </a:buClr>
              <a:buSzPct val="100000"/>
              <a:defRPr sz="5000">
                <a:solidFill>
                  <a:srgbClr val="FFFFFF"/>
                </a:solidFill>
              </a:defRPr>
            </a:lvl5pPr>
            <a:lvl6pPr lvl="5">
              <a:spcBef>
                <a:spcPts val="0"/>
              </a:spcBef>
              <a:buClr>
                <a:srgbClr val="FFFFFF"/>
              </a:buClr>
              <a:buSzPct val="100000"/>
              <a:defRPr sz="5000">
                <a:solidFill>
                  <a:srgbClr val="FFFFFF"/>
                </a:solidFill>
              </a:defRPr>
            </a:lvl6pPr>
            <a:lvl7pPr lvl="6">
              <a:spcBef>
                <a:spcPts val="0"/>
              </a:spcBef>
              <a:buClr>
                <a:srgbClr val="FFFFFF"/>
              </a:buClr>
              <a:buSzPct val="100000"/>
              <a:defRPr sz="5000">
                <a:solidFill>
                  <a:srgbClr val="FFFFFF"/>
                </a:solidFill>
              </a:defRPr>
            </a:lvl7pPr>
            <a:lvl8pPr lvl="7">
              <a:spcBef>
                <a:spcPts val="0"/>
              </a:spcBef>
              <a:buClr>
                <a:srgbClr val="FFFFFF"/>
              </a:buClr>
              <a:buSzPct val="100000"/>
              <a:defRPr sz="5000">
                <a:solidFill>
                  <a:srgbClr val="FFFFFF"/>
                </a:solidFill>
              </a:defRPr>
            </a:lvl8pPr>
            <a:lvl9pPr lvl="8">
              <a:spcBef>
                <a:spcPts val="0"/>
              </a:spcBef>
              <a:buClr>
                <a:srgbClr val="FFFFFF"/>
              </a:buClr>
              <a:buSzPct val="100000"/>
              <a:defRPr sz="5000">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ransparent Shapes">
    <p:bg>
      <p:bgPr>
        <a:solidFill>
          <a:srgbClr val="3796BF"/>
        </a:solidFill>
        <a:effectLst/>
      </p:bgPr>
    </p:bg>
    <p:spTree>
      <p:nvGrpSpPr>
        <p:cNvPr id="1" name="Shape 140"/>
        <p:cNvGrpSpPr/>
        <p:nvPr/>
      </p:nvGrpSpPr>
      <p:grpSpPr>
        <a:xfrm>
          <a:off x="0" y="0"/>
          <a:ext cx="0" cy="0"/>
          <a:chOff x="0" y="0"/>
          <a:chExt cx="0" cy="0"/>
        </a:xfrm>
      </p:grpSpPr>
      <p:grpSp>
        <p:nvGrpSpPr>
          <p:cNvPr id="141" name="Shape 141"/>
          <p:cNvGrpSpPr/>
          <p:nvPr/>
        </p:nvGrpSpPr>
        <p:grpSpPr>
          <a:xfrm>
            <a:off x="6172200" y="2656117"/>
            <a:ext cx="2971754" cy="2886150"/>
            <a:chOff x="6172200" y="2656117"/>
            <a:chExt cx="2971754" cy="2886150"/>
          </a:xfrm>
        </p:grpSpPr>
        <p:sp>
          <p:nvSpPr>
            <p:cNvPr id="142" name="Shape 142"/>
            <p:cNvSpPr/>
            <p:nvPr/>
          </p:nvSpPr>
          <p:spPr>
            <a:xfrm rot="9208626" flipH="1">
              <a:off x="6704903" y="4110434"/>
              <a:ext cx="484232" cy="1204006"/>
            </a:xfrm>
            <a:prstGeom prst="flowChartManualInput">
              <a:avLst/>
            </a:prstGeom>
            <a:solidFill>
              <a:srgbClr val="FFFFFF">
                <a:alpha val="33460"/>
              </a:srgbClr>
            </a:solidFill>
            <a:ln>
              <a:noFill/>
            </a:ln>
          </p:spPr>
          <p:txBody>
            <a:bodyPr lIns="91425" tIns="91425" rIns="91425" bIns="91425" anchor="ctr" anchorCtr="0">
              <a:noAutofit/>
            </a:bodyPr>
            <a:lstStyle/>
            <a:p>
              <a:pPr lvl="0">
                <a:spcBef>
                  <a:spcPts val="0"/>
                </a:spcBef>
                <a:buNone/>
              </a:pPr>
              <a:endParaRPr dirty="0"/>
            </a:p>
          </p:txBody>
        </p:sp>
        <p:sp>
          <p:nvSpPr>
            <p:cNvPr id="143" name="Shape 143"/>
            <p:cNvSpPr/>
            <p:nvPr/>
          </p:nvSpPr>
          <p:spPr>
            <a:xfrm rot="9208633" flipH="1">
              <a:off x="7804300" y="3279012"/>
              <a:ext cx="877623" cy="2182136"/>
            </a:xfrm>
            <a:prstGeom prst="flowChartManualInput">
              <a:avLst/>
            </a:prstGeom>
            <a:solidFill>
              <a:srgbClr val="FFFFFF">
                <a:alpha val="33460"/>
              </a:srgbClr>
            </a:solidFill>
            <a:ln>
              <a:noFill/>
            </a:ln>
          </p:spPr>
          <p:txBody>
            <a:bodyPr lIns="91425" tIns="91425" rIns="91425" bIns="91425" anchor="ctr" anchorCtr="0">
              <a:noAutofit/>
            </a:bodyPr>
            <a:lstStyle/>
            <a:p>
              <a:pPr lvl="0">
                <a:spcBef>
                  <a:spcPts val="0"/>
                </a:spcBef>
                <a:buNone/>
              </a:pPr>
              <a:endParaRPr dirty="0"/>
            </a:p>
          </p:txBody>
        </p:sp>
        <p:sp>
          <p:nvSpPr>
            <p:cNvPr id="144" name="Shape 144"/>
            <p:cNvSpPr/>
            <p:nvPr/>
          </p:nvSpPr>
          <p:spPr>
            <a:xfrm rot="9208606" flipH="1">
              <a:off x="7481789" y="4276912"/>
              <a:ext cx="408796" cy="1016449"/>
            </a:xfrm>
            <a:prstGeom prst="flowChartManualInput">
              <a:avLst/>
            </a:prstGeom>
            <a:solidFill>
              <a:srgbClr val="FFFFFF">
                <a:alpha val="33460"/>
              </a:srgbClr>
            </a:solidFill>
            <a:ln>
              <a:noFill/>
            </a:ln>
          </p:spPr>
          <p:txBody>
            <a:bodyPr lIns="91425" tIns="91425" rIns="91425" bIns="91425" anchor="ctr" anchorCtr="0">
              <a:noAutofit/>
            </a:bodyPr>
            <a:lstStyle/>
            <a:p>
              <a:pPr lvl="0">
                <a:spcBef>
                  <a:spcPts val="0"/>
                </a:spcBef>
                <a:buNone/>
              </a:pPr>
              <a:endParaRPr dirty="0"/>
            </a:p>
          </p:txBody>
        </p:sp>
        <p:sp>
          <p:nvSpPr>
            <p:cNvPr id="145" name="Shape 145"/>
            <p:cNvSpPr/>
            <p:nvPr/>
          </p:nvSpPr>
          <p:spPr>
            <a:xfrm rot="9208678" flipH="1">
              <a:off x="6287617" y="4657701"/>
              <a:ext cx="229659" cy="571018"/>
            </a:xfrm>
            <a:prstGeom prst="flowChartManualInput">
              <a:avLst/>
            </a:prstGeom>
            <a:solidFill>
              <a:srgbClr val="FFFFFF">
                <a:alpha val="33460"/>
              </a:srgbClr>
            </a:solidFill>
            <a:ln>
              <a:noFill/>
            </a:ln>
          </p:spPr>
          <p:txBody>
            <a:bodyPr lIns="91425" tIns="91425" rIns="91425" bIns="91425" anchor="ctr" anchorCtr="0">
              <a:noAutofit/>
            </a:bodyPr>
            <a:lstStyle/>
            <a:p>
              <a:pPr lvl="0">
                <a:spcBef>
                  <a:spcPts val="0"/>
                </a:spcBef>
                <a:buNone/>
              </a:pPr>
              <a:endParaRPr dirty="0"/>
            </a:p>
          </p:txBody>
        </p:sp>
        <p:sp>
          <p:nvSpPr>
            <p:cNvPr id="146" name="Shape 146"/>
            <p:cNvSpPr/>
            <p:nvPr/>
          </p:nvSpPr>
          <p:spPr>
            <a:xfrm>
              <a:off x="8289303" y="2656117"/>
              <a:ext cx="854651" cy="1929079"/>
            </a:xfrm>
            <a:custGeom>
              <a:avLst/>
              <a:gdLst/>
              <a:ahLst/>
              <a:cxnLst/>
              <a:rect l="0" t="0" r="0" b="0"/>
              <a:pathLst>
                <a:path w="37596" h="84860" extrusionOk="0">
                  <a:moveTo>
                    <a:pt x="19066" y="0"/>
                  </a:moveTo>
                  <a:lnTo>
                    <a:pt x="0" y="9130"/>
                  </a:lnTo>
                  <a:lnTo>
                    <a:pt x="37596" y="84860"/>
                  </a:lnTo>
                  <a:lnTo>
                    <a:pt x="37596" y="37328"/>
                  </a:lnTo>
                  <a:close/>
                </a:path>
              </a:pathLst>
            </a:custGeom>
            <a:solidFill>
              <a:srgbClr val="FFFFFF">
                <a:alpha val="33460"/>
              </a:srgbClr>
            </a:solidFill>
            <a:ln>
              <a:noFill/>
            </a:ln>
          </p:spPr>
        </p:sp>
      </p:grpSp>
      <p:grpSp>
        <p:nvGrpSpPr>
          <p:cNvPr id="147" name="Shape 147"/>
          <p:cNvGrpSpPr/>
          <p:nvPr/>
        </p:nvGrpSpPr>
        <p:grpSpPr>
          <a:xfrm>
            <a:off x="-32" y="-228026"/>
            <a:ext cx="2163561" cy="1347300"/>
            <a:chOff x="-32" y="-215963"/>
            <a:chExt cx="2163561" cy="1347300"/>
          </a:xfrm>
        </p:grpSpPr>
        <p:sp>
          <p:nvSpPr>
            <p:cNvPr id="148" name="Shape 148"/>
            <p:cNvSpPr/>
            <p:nvPr/>
          </p:nvSpPr>
          <p:spPr>
            <a:xfrm rot="-1591408" flipH="1">
              <a:off x="1362168" y="-63166"/>
              <a:ext cx="205102" cy="509980"/>
            </a:xfrm>
            <a:prstGeom prst="flowChartManualInput">
              <a:avLst/>
            </a:prstGeom>
            <a:solidFill>
              <a:srgbClr val="FFFFFF">
                <a:alpha val="33460"/>
              </a:srgbClr>
            </a:solidFill>
            <a:ln>
              <a:noFill/>
            </a:ln>
          </p:spPr>
          <p:txBody>
            <a:bodyPr lIns="91425" tIns="91425" rIns="91425" bIns="91425" anchor="ctr" anchorCtr="0">
              <a:noAutofit/>
            </a:bodyPr>
            <a:lstStyle/>
            <a:p>
              <a:pPr lvl="0">
                <a:spcBef>
                  <a:spcPts val="0"/>
                </a:spcBef>
                <a:buNone/>
              </a:pPr>
              <a:endParaRPr dirty="0"/>
            </a:p>
          </p:txBody>
        </p:sp>
        <p:sp>
          <p:nvSpPr>
            <p:cNvPr id="149" name="Shape 149"/>
            <p:cNvSpPr/>
            <p:nvPr/>
          </p:nvSpPr>
          <p:spPr>
            <a:xfrm rot="-1591371" flipH="1">
              <a:off x="239462" y="-151890"/>
              <a:ext cx="434753" cy="1080979"/>
            </a:xfrm>
            <a:prstGeom prst="flowChartManualInput">
              <a:avLst/>
            </a:prstGeom>
            <a:solidFill>
              <a:srgbClr val="FFFFFF">
                <a:alpha val="33460"/>
              </a:srgbClr>
            </a:solidFill>
            <a:ln>
              <a:noFill/>
            </a:ln>
          </p:spPr>
          <p:txBody>
            <a:bodyPr lIns="91425" tIns="91425" rIns="91425" bIns="91425" anchor="ctr" anchorCtr="0">
              <a:noAutofit/>
            </a:bodyPr>
            <a:lstStyle/>
            <a:p>
              <a:pPr lvl="0">
                <a:spcBef>
                  <a:spcPts val="0"/>
                </a:spcBef>
                <a:buNone/>
              </a:pPr>
              <a:endParaRPr dirty="0"/>
            </a:p>
          </p:txBody>
        </p:sp>
        <p:sp>
          <p:nvSpPr>
            <p:cNvPr id="150" name="Shape 150"/>
            <p:cNvSpPr/>
            <p:nvPr/>
          </p:nvSpPr>
          <p:spPr>
            <a:xfrm rot="-1591339" flipH="1">
              <a:off x="892400" y="-169346"/>
              <a:ext cx="504373" cy="1254067"/>
            </a:xfrm>
            <a:prstGeom prst="flowChartManualInput">
              <a:avLst/>
            </a:prstGeom>
            <a:solidFill>
              <a:srgbClr val="FFFFFF">
                <a:alpha val="33460"/>
              </a:srgbClr>
            </a:solidFill>
            <a:ln>
              <a:noFill/>
            </a:ln>
          </p:spPr>
          <p:txBody>
            <a:bodyPr lIns="91425" tIns="91425" rIns="91425" bIns="91425" anchor="ctr" anchorCtr="0">
              <a:noAutofit/>
            </a:bodyPr>
            <a:lstStyle/>
            <a:p>
              <a:pPr lvl="0">
                <a:spcBef>
                  <a:spcPts val="0"/>
                </a:spcBef>
                <a:buNone/>
              </a:pPr>
              <a:endParaRPr dirty="0"/>
            </a:p>
          </p:txBody>
        </p:sp>
        <p:sp>
          <p:nvSpPr>
            <p:cNvPr id="151" name="Shape 151"/>
            <p:cNvSpPr/>
            <p:nvPr/>
          </p:nvSpPr>
          <p:spPr>
            <a:xfrm rot="-1591322" flipH="1">
              <a:off x="1818452" y="-76291"/>
              <a:ext cx="229659" cy="571018"/>
            </a:xfrm>
            <a:prstGeom prst="flowChartManualInput">
              <a:avLst/>
            </a:prstGeom>
            <a:solidFill>
              <a:srgbClr val="FFFFFF">
                <a:alpha val="33460"/>
              </a:srgbClr>
            </a:solidFill>
            <a:ln>
              <a:noFill/>
            </a:ln>
          </p:spPr>
          <p:txBody>
            <a:bodyPr lIns="91425" tIns="91425" rIns="91425" bIns="91425" anchor="ctr" anchorCtr="0">
              <a:noAutofit/>
            </a:bodyPr>
            <a:lstStyle/>
            <a:p>
              <a:pPr lvl="0">
                <a:spcBef>
                  <a:spcPts val="0"/>
                </a:spcBef>
                <a:buNone/>
              </a:pPr>
              <a:endParaRPr dirty="0"/>
            </a:p>
          </p:txBody>
        </p:sp>
        <p:sp>
          <p:nvSpPr>
            <p:cNvPr id="152" name="Shape 152"/>
            <p:cNvSpPr/>
            <p:nvPr/>
          </p:nvSpPr>
          <p:spPr>
            <a:xfrm rot="10800000">
              <a:off x="-32" y="70724"/>
              <a:ext cx="380283" cy="858146"/>
            </a:xfrm>
            <a:custGeom>
              <a:avLst/>
              <a:gdLst/>
              <a:ahLst/>
              <a:cxnLst/>
              <a:rect l="0" t="0" r="0" b="0"/>
              <a:pathLst>
                <a:path w="37596" h="84860" extrusionOk="0">
                  <a:moveTo>
                    <a:pt x="19066" y="0"/>
                  </a:moveTo>
                  <a:lnTo>
                    <a:pt x="0" y="9130"/>
                  </a:lnTo>
                  <a:lnTo>
                    <a:pt x="37596" y="84860"/>
                  </a:lnTo>
                  <a:lnTo>
                    <a:pt x="37596" y="37328"/>
                  </a:lnTo>
                  <a:close/>
                </a:path>
              </a:pathLst>
            </a:custGeom>
            <a:solidFill>
              <a:srgbClr val="FFFFFF">
                <a:alpha val="33460"/>
              </a:srgbClr>
            </a:solidFill>
            <a:ln>
              <a:noFill/>
            </a:ln>
          </p:spPr>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bg>
      <p:bgPr>
        <a:solidFill>
          <a:srgbClr val="FF9900"/>
        </a:solidFill>
        <a:effectLst/>
      </p:bgPr>
    </p:bg>
    <p:spTree>
      <p:nvGrpSpPr>
        <p:cNvPr id="1" name="Shape 22"/>
        <p:cNvGrpSpPr/>
        <p:nvPr/>
      </p:nvGrpSpPr>
      <p:grpSpPr>
        <a:xfrm>
          <a:off x="0" y="0"/>
          <a:ext cx="0" cy="0"/>
          <a:chOff x="0" y="0"/>
          <a:chExt cx="0" cy="0"/>
        </a:xfrm>
      </p:grpSpPr>
      <p:grpSp>
        <p:nvGrpSpPr>
          <p:cNvPr id="23" name="Shape 23"/>
          <p:cNvGrpSpPr/>
          <p:nvPr/>
        </p:nvGrpSpPr>
        <p:grpSpPr>
          <a:xfrm>
            <a:off x="6172200" y="2656117"/>
            <a:ext cx="2971754" cy="2886150"/>
            <a:chOff x="6172200" y="2656117"/>
            <a:chExt cx="2971754" cy="2886150"/>
          </a:xfrm>
        </p:grpSpPr>
        <p:sp>
          <p:nvSpPr>
            <p:cNvPr id="24" name="Shape 24"/>
            <p:cNvSpPr/>
            <p:nvPr/>
          </p:nvSpPr>
          <p:spPr>
            <a:xfrm rot="9208626" flipH="1">
              <a:off x="6704903" y="4110434"/>
              <a:ext cx="484232" cy="1204006"/>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25" name="Shape 25"/>
            <p:cNvSpPr/>
            <p:nvPr/>
          </p:nvSpPr>
          <p:spPr>
            <a:xfrm rot="9208633" flipH="1">
              <a:off x="7804300" y="3279012"/>
              <a:ext cx="877623" cy="2182136"/>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26" name="Shape 26"/>
            <p:cNvSpPr/>
            <p:nvPr/>
          </p:nvSpPr>
          <p:spPr>
            <a:xfrm rot="9208606" flipH="1">
              <a:off x="7481789" y="4276912"/>
              <a:ext cx="408796" cy="1016449"/>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27" name="Shape 27"/>
            <p:cNvSpPr/>
            <p:nvPr/>
          </p:nvSpPr>
          <p:spPr>
            <a:xfrm rot="9208678" flipH="1">
              <a:off x="6287617" y="4657701"/>
              <a:ext cx="229659" cy="571018"/>
            </a:xfrm>
            <a:prstGeom prst="flowChartManualInput">
              <a:avLst/>
            </a:pr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28" name="Shape 28"/>
            <p:cNvSpPr/>
            <p:nvPr/>
          </p:nvSpPr>
          <p:spPr>
            <a:xfrm>
              <a:off x="8289303" y="2656117"/>
              <a:ext cx="854651" cy="1929079"/>
            </a:xfrm>
            <a:custGeom>
              <a:avLst/>
              <a:gdLst/>
              <a:ahLst/>
              <a:cxnLst/>
              <a:rect l="0" t="0" r="0" b="0"/>
              <a:pathLst>
                <a:path w="37596" h="84860" extrusionOk="0">
                  <a:moveTo>
                    <a:pt x="19066" y="0"/>
                  </a:moveTo>
                  <a:lnTo>
                    <a:pt x="0" y="9130"/>
                  </a:lnTo>
                  <a:lnTo>
                    <a:pt x="37596" y="84860"/>
                  </a:lnTo>
                  <a:lnTo>
                    <a:pt x="37596" y="37328"/>
                  </a:lnTo>
                  <a:close/>
                </a:path>
              </a:pathLst>
            </a:custGeom>
            <a:solidFill>
              <a:srgbClr val="FFFFFF"/>
            </a:solidFill>
            <a:ln>
              <a:noFill/>
            </a:ln>
          </p:spPr>
        </p:sp>
      </p:grpSp>
      <p:grpSp>
        <p:nvGrpSpPr>
          <p:cNvPr id="29" name="Shape 29"/>
          <p:cNvGrpSpPr/>
          <p:nvPr/>
        </p:nvGrpSpPr>
        <p:grpSpPr>
          <a:xfrm>
            <a:off x="-32" y="-228026"/>
            <a:ext cx="2163561" cy="1347300"/>
            <a:chOff x="-32" y="-215963"/>
            <a:chExt cx="2163561" cy="1347300"/>
          </a:xfrm>
        </p:grpSpPr>
        <p:sp>
          <p:nvSpPr>
            <p:cNvPr id="30" name="Shape 30"/>
            <p:cNvSpPr/>
            <p:nvPr/>
          </p:nvSpPr>
          <p:spPr>
            <a:xfrm rot="-1591408" flipH="1">
              <a:off x="1362168" y="-63166"/>
              <a:ext cx="205102" cy="509980"/>
            </a:xfrm>
            <a:prstGeom prst="flowChartManualInput">
              <a:avLst/>
            </a:pr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1" name="Shape 31"/>
            <p:cNvSpPr/>
            <p:nvPr/>
          </p:nvSpPr>
          <p:spPr>
            <a:xfrm rot="-1591371" flipH="1">
              <a:off x="239462" y="-151890"/>
              <a:ext cx="434753" cy="1080979"/>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32" name="Shape 32"/>
            <p:cNvSpPr/>
            <p:nvPr/>
          </p:nvSpPr>
          <p:spPr>
            <a:xfrm rot="-1591339" flipH="1">
              <a:off x="892400" y="-169346"/>
              <a:ext cx="504373" cy="1254067"/>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33" name="Shape 33"/>
            <p:cNvSpPr/>
            <p:nvPr/>
          </p:nvSpPr>
          <p:spPr>
            <a:xfrm rot="-1591322" flipH="1">
              <a:off x="1818452" y="-76291"/>
              <a:ext cx="229659" cy="571018"/>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34" name="Shape 34"/>
            <p:cNvSpPr/>
            <p:nvPr/>
          </p:nvSpPr>
          <p:spPr>
            <a:xfrm rot="10800000">
              <a:off x="-32" y="70724"/>
              <a:ext cx="380283" cy="858146"/>
            </a:xfrm>
            <a:custGeom>
              <a:avLst/>
              <a:gdLst/>
              <a:ahLst/>
              <a:cxnLst/>
              <a:rect l="0" t="0" r="0" b="0"/>
              <a:pathLst>
                <a:path w="37596" h="84860" extrusionOk="0">
                  <a:moveTo>
                    <a:pt x="19066" y="0"/>
                  </a:moveTo>
                  <a:lnTo>
                    <a:pt x="0" y="9130"/>
                  </a:lnTo>
                  <a:lnTo>
                    <a:pt x="37596" y="84860"/>
                  </a:lnTo>
                  <a:lnTo>
                    <a:pt x="37596" y="37328"/>
                  </a:lnTo>
                  <a:close/>
                </a:path>
              </a:pathLst>
            </a:custGeom>
            <a:solidFill>
              <a:srgbClr val="81D1EC"/>
            </a:solidFill>
            <a:ln>
              <a:noFill/>
            </a:ln>
          </p:spPr>
        </p:sp>
      </p:grpSp>
      <p:sp>
        <p:nvSpPr>
          <p:cNvPr id="35" name="Shape 35"/>
          <p:cNvSpPr txBox="1">
            <a:spLocks noGrp="1"/>
          </p:cNvSpPr>
          <p:nvPr>
            <p:ph type="ctrTitle"/>
          </p:nvPr>
        </p:nvSpPr>
        <p:spPr>
          <a:xfrm>
            <a:off x="685800" y="2421550"/>
            <a:ext cx="5074500" cy="1159800"/>
          </a:xfrm>
          <a:prstGeom prst="rect">
            <a:avLst/>
          </a:prstGeom>
        </p:spPr>
        <p:txBody>
          <a:bodyPr lIns="91425" tIns="91425" rIns="91425" bIns="91425" anchor="b" anchorCtr="0"/>
          <a:lstStyle>
            <a:lvl1pPr lvl="0" rtl="0">
              <a:spcBef>
                <a:spcPts val="0"/>
              </a:spcBef>
              <a:buClr>
                <a:srgbClr val="FFFFFF"/>
              </a:buClr>
              <a:buSzPct val="100000"/>
              <a:defRPr sz="3600">
                <a:solidFill>
                  <a:srgbClr val="FFFFFF"/>
                </a:solidFill>
              </a:defRPr>
            </a:lvl1pPr>
            <a:lvl2pPr lvl="1" rtl="0">
              <a:spcBef>
                <a:spcPts val="0"/>
              </a:spcBef>
              <a:buClr>
                <a:srgbClr val="FFFFFF"/>
              </a:buClr>
              <a:buSzPct val="100000"/>
              <a:defRPr sz="3600">
                <a:solidFill>
                  <a:srgbClr val="FFFFFF"/>
                </a:solidFill>
              </a:defRPr>
            </a:lvl2pPr>
            <a:lvl3pPr lvl="2" rtl="0">
              <a:spcBef>
                <a:spcPts val="0"/>
              </a:spcBef>
              <a:buClr>
                <a:srgbClr val="FFFFFF"/>
              </a:buClr>
              <a:buSzPct val="100000"/>
              <a:defRPr sz="3600">
                <a:solidFill>
                  <a:srgbClr val="FFFFFF"/>
                </a:solidFill>
              </a:defRPr>
            </a:lvl3pPr>
            <a:lvl4pPr lvl="3" rtl="0">
              <a:spcBef>
                <a:spcPts val="0"/>
              </a:spcBef>
              <a:buClr>
                <a:srgbClr val="FFFFFF"/>
              </a:buClr>
              <a:buSzPct val="100000"/>
              <a:defRPr sz="3600">
                <a:solidFill>
                  <a:srgbClr val="FFFFFF"/>
                </a:solidFill>
              </a:defRPr>
            </a:lvl4pPr>
            <a:lvl5pPr lvl="4" rtl="0">
              <a:spcBef>
                <a:spcPts val="0"/>
              </a:spcBef>
              <a:buClr>
                <a:srgbClr val="FFFFFF"/>
              </a:buClr>
              <a:buSzPct val="100000"/>
              <a:defRPr sz="3600">
                <a:solidFill>
                  <a:srgbClr val="FFFFFF"/>
                </a:solidFill>
              </a:defRPr>
            </a:lvl5pPr>
            <a:lvl6pPr lvl="5" rtl="0">
              <a:spcBef>
                <a:spcPts val="0"/>
              </a:spcBef>
              <a:buClr>
                <a:srgbClr val="FFFFFF"/>
              </a:buClr>
              <a:buSzPct val="100000"/>
              <a:defRPr sz="3600">
                <a:solidFill>
                  <a:srgbClr val="FFFFFF"/>
                </a:solidFill>
              </a:defRPr>
            </a:lvl6pPr>
            <a:lvl7pPr lvl="6" rtl="0">
              <a:spcBef>
                <a:spcPts val="0"/>
              </a:spcBef>
              <a:buClr>
                <a:srgbClr val="FFFFFF"/>
              </a:buClr>
              <a:buSzPct val="100000"/>
              <a:defRPr sz="3600">
                <a:solidFill>
                  <a:srgbClr val="FFFFFF"/>
                </a:solidFill>
              </a:defRPr>
            </a:lvl7pPr>
            <a:lvl8pPr lvl="7" rtl="0">
              <a:spcBef>
                <a:spcPts val="0"/>
              </a:spcBef>
              <a:buClr>
                <a:srgbClr val="FFFFFF"/>
              </a:buClr>
              <a:buSzPct val="100000"/>
              <a:defRPr sz="3600">
                <a:solidFill>
                  <a:srgbClr val="FFFFFF"/>
                </a:solidFill>
              </a:defRPr>
            </a:lvl8pPr>
            <a:lvl9pPr lvl="8" rtl="0">
              <a:spcBef>
                <a:spcPts val="0"/>
              </a:spcBef>
              <a:buClr>
                <a:srgbClr val="FFFFFF"/>
              </a:buClr>
              <a:buSzPct val="100000"/>
              <a:defRPr sz="3600">
                <a:solidFill>
                  <a:srgbClr val="FFFFFF"/>
                </a:solidFill>
              </a:defRPr>
            </a:lvl9pPr>
          </a:lstStyle>
          <a:p>
            <a:endParaRPr/>
          </a:p>
        </p:txBody>
      </p:sp>
      <p:sp>
        <p:nvSpPr>
          <p:cNvPr id="36" name="Shape 36"/>
          <p:cNvSpPr txBox="1">
            <a:spLocks noGrp="1"/>
          </p:cNvSpPr>
          <p:nvPr>
            <p:ph type="subTitle" idx="1"/>
          </p:nvPr>
        </p:nvSpPr>
        <p:spPr>
          <a:xfrm>
            <a:off x="685800" y="3449654"/>
            <a:ext cx="5074500" cy="784800"/>
          </a:xfrm>
          <a:prstGeom prst="rect">
            <a:avLst/>
          </a:prstGeom>
        </p:spPr>
        <p:txBody>
          <a:bodyPr lIns="91425" tIns="91425" rIns="91425" bIns="91425" anchor="t" anchorCtr="0"/>
          <a:lstStyle>
            <a:lvl1pPr lvl="0" rtl="0">
              <a:spcBef>
                <a:spcPts val="0"/>
              </a:spcBef>
              <a:buClr>
                <a:srgbClr val="FFFFFF"/>
              </a:buClr>
              <a:buNone/>
              <a:defRPr>
                <a:solidFill>
                  <a:srgbClr val="FFFFFF"/>
                </a:solidFill>
              </a:defRPr>
            </a:lvl1pPr>
            <a:lvl2pPr lvl="1" rtl="0">
              <a:spcBef>
                <a:spcPts val="0"/>
              </a:spcBef>
              <a:buClr>
                <a:srgbClr val="FFFFFF"/>
              </a:buClr>
              <a:buSzPct val="100000"/>
              <a:buNone/>
              <a:defRPr sz="3000">
                <a:solidFill>
                  <a:srgbClr val="FFFFFF"/>
                </a:solidFill>
              </a:defRPr>
            </a:lvl2pPr>
            <a:lvl3pPr lvl="2" rtl="0">
              <a:spcBef>
                <a:spcPts val="0"/>
              </a:spcBef>
              <a:buClr>
                <a:srgbClr val="FFFFFF"/>
              </a:buClr>
              <a:buSzPct val="100000"/>
              <a:buNone/>
              <a:defRPr sz="3000">
                <a:solidFill>
                  <a:srgbClr val="FFFFFF"/>
                </a:solidFill>
              </a:defRPr>
            </a:lvl3pPr>
            <a:lvl4pPr lvl="3" rtl="0">
              <a:spcBef>
                <a:spcPts val="0"/>
              </a:spcBef>
              <a:buClr>
                <a:srgbClr val="FFFFFF"/>
              </a:buClr>
              <a:buSzPct val="100000"/>
              <a:buNone/>
              <a:defRPr sz="3000">
                <a:solidFill>
                  <a:srgbClr val="FFFFFF"/>
                </a:solidFill>
              </a:defRPr>
            </a:lvl4pPr>
            <a:lvl5pPr lvl="4" rtl="0">
              <a:spcBef>
                <a:spcPts val="0"/>
              </a:spcBef>
              <a:buClr>
                <a:srgbClr val="FFFFFF"/>
              </a:buClr>
              <a:buSzPct val="100000"/>
              <a:buNone/>
              <a:defRPr sz="3000">
                <a:solidFill>
                  <a:srgbClr val="FFFFFF"/>
                </a:solidFill>
              </a:defRPr>
            </a:lvl5pPr>
            <a:lvl6pPr lvl="5" rtl="0">
              <a:spcBef>
                <a:spcPts val="0"/>
              </a:spcBef>
              <a:buClr>
                <a:srgbClr val="FFFFFF"/>
              </a:buClr>
              <a:buSzPct val="100000"/>
              <a:buNone/>
              <a:defRPr sz="3000">
                <a:solidFill>
                  <a:srgbClr val="FFFFFF"/>
                </a:solidFill>
              </a:defRPr>
            </a:lvl6pPr>
            <a:lvl7pPr lvl="6" rtl="0">
              <a:spcBef>
                <a:spcPts val="0"/>
              </a:spcBef>
              <a:buClr>
                <a:srgbClr val="FFFFFF"/>
              </a:buClr>
              <a:buSzPct val="100000"/>
              <a:buNone/>
              <a:defRPr sz="3000">
                <a:solidFill>
                  <a:srgbClr val="FFFFFF"/>
                </a:solidFill>
              </a:defRPr>
            </a:lvl7pPr>
            <a:lvl8pPr lvl="7" rtl="0">
              <a:spcBef>
                <a:spcPts val="0"/>
              </a:spcBef>
              <a:buClr>
                <a:srgbClr val="FFFFFF"/>
              </a:buClr>
              <a:buSzPct val="100000"/>
              <a:buNone/>
              <a:defRPr sz="3000">
                <a:solidFill>
                  <a:srgbClr val="FFFFFF"/>
                </a:solidFill>
              </a:defRPr>
            </a:lvl8pPr>
            <a:lvl9pPr lvl="8" rtl="0">
              <a:spcBef>
                <a:spcPts val="0"/>
              </a:spcBef>
              <a:buClr>
                <a:srgbClr val="FFFFFF"/>
              </a:buClr>
              <a:buSzPct val="100000"/>
              <a:buNone/>
              <a:defRPr sz="3000">
                <a:solidFill>
                  <a:srgbClr val="FFFFFF"/>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Quote">
    <p:spTree>
      <p:nvGrpSpPr>
        <p:cNvPr id="1" name="Shape 37"/>
        <p:cNvGrpSpPr/>
        <p:nvPr/>
      </p:nvGrpSpPr>
      <p:grpSpPr>
        <a:xfrm>
          <a:off x="0" y="0"/>
          <a:ext cx="0" cy="0"/>
          <a:chOff x="0" y="0"/>
          <a:chExt cx="0" cy="0"/>
        </a:xfrm>
      </p:grpSpPr>
      <p:sp>
        <p:nvSpPr>
          <p:cNvPr id="38" name="Shape 38"/>
          <p:cNvSpPr txBox="1">
            <a:spLocks noGrp="1"/>
          </p:cNvSpPr>
          <p:nvPr>
            <p:ph type="body" idx="1"/>
          </p:nvPr>
        </p:nvSpPr>
        <p:spPr>
          <a:xfrm>
            <a:off x="2822775" y="2161800"/>
            <a:ext cx="3498300" cy="819900"/>
          </a:xfrm>
          <a:prstGeom prst="rect">
            <a:avLst/>
          </a:prstGeom>
        </p:spPr>
        <p:txBody>
          <a:bodyPr lIns="91425" tIns="91425" rIns="91425" bIns="91425" anchor="ctr" anchorCtr="0"/>
          <a:lstStyle>
            <a:lvl1pPr lvl="0" algn="ctr" rtl="0">
              <a:spcBef>
                <a:spcPts val="0"/>
              </a:spcBef>
              <a:buClr>
                <a:srgbClr val="3796BF"/>
              </a:buClr>
              <a:buSzPct val="100000"/>
              <a:buFont typeface="Oswald"/>
              <a:defRPr sz="2400">
                <a:solidFill>
                  <a:srgbClr val="3796BF"/>
                </a:solidFill>
                <a:latin typeface="Oswald"/>
                <a:ea typeface="Oswald"/>
                <a:cs typeface="Oswald"/>
                <a:sym typeface="Oswald"/>
              </a:defRPr>
            </a:lvl1pPr>
            <a:lvl2pPr lvl="1" algn="ctr" rtl="0">
              <a:spcBef>
                <a:spcPts val="0"/>
              </a:spcBef>
              <a:buClr>
                <a:srgbClr val="3796BF"/>
              </a:buClr>
              <a:buSzPct val="100000"/>
              <a:buFont typeface="Oswald"/>
              <a:defRPr sz="2400">
                <a:solidFill>
                  <a:srgbClr val="3796BF"/>
                </a:solidFill>
                <a:latin typeface="Oswald"/>
                <a:ea typeface="Oswald"/>
                <a:cs typeface="Oswald"/>
                <a:sym typeface="Oswald"/>
              </a:defRPr>
            </a:lvl2pPr>
            <a:lvl3pPr lvl="2" algn="ctr" rtl="0">
              <a:spcBef>
                <a:spcPts val="0"/>
              </a:spcBef>
              <a:buClr>
                <a:srgbClr val="3796BF"/>
              </a:buClr>
              <a:buSzPct val="100000"/>
              <a:buFont typeface="Oswald"/>
              <a:defRPr sz="2400">
                <a:solidFill>
                  <a:srgbClr val="3796BF"/>
                </a:solidFill>
                <a:latin typeface="Oswald"/>
                <a:ea typeface="Oswald"/>
                <a:cs typeface="Oswald"/>
                <a:sym typeface="Oswald"/>
              </a:defRPr>
            </a:lvl3pPr>
            <a:lvl4pPr lvl="3" algn="ctr" rtl="0">
              <a:spcBef>
                <a:spcPts val="0"/>
              </a:spcBef>
              <a:buClr>
                <a:srgbClr val="3796BF"/>
              </a:buClr>
              <a:buSzPct val="100000"/>
              <a:buFont typeface="Oswald"/>
              <a:defRPr sz="2400">
                <a:solidFill>
                  <a:srgbClr val="3796BF"/>
                </a:solidFill>
                <a:latin typeface="Oswald"/>
                <a:ea typeface="Oswald"/>
                <a:cs typeface="Oswald"/>
                <a:sym typeface="Oswald"/>
              </a:defRPr>
            </a:lvl4pPr>
            <a:lvl5pPr lvl="4" algn="ctr" rtl="0">
              <a:spcBef>
                <a:spcPts val="0"/>
              </a:spcBef>
              <a:buClr>
                <a:srgbClr val="3796BF"/>
              </a:buClr>
              <a:buSzPct val="100000"/>
              <a:buFont typeface="Oswald"/>
              <a:defRPr sz="2400">
                <a:solidFill>
                  <a:srgbClr val="3796BF"/>
                </a:solidFill>
                <a:latin typeface="Oswald"/>
                <a:ea typeface="Oswald"/>
                <a:cs typeface="Oswald"/>
                <a:sym typeface="Oswald"/>
              </a:defRPr>
            </a:lvl5pPr>
            <a:lvl6pPr lvl="5" algn="ctr" rtl="0">
              <a:spcBef>
                <a:spcPts val="0"/>
              </a:spcBef>
              <a:buClr>
                <a:srgbClr val="3796BF"/>
              </a:buClr>
              <a:buSzPct val="100000"/>
              <a:buFont typeface="Oswald"/>
              <a:defRPr sz="2400">
                <a:solidFill>
                  <a:srgbClr val="3796BF"/>
                </a:solidFill>
                <a:latin typeface="Oswald"/>
                <a:ea typeface="Oswald"/>
                <a:cs typeface="Oswald"/>
                <a:sym typeface="Oswald"/>
              </a:defRPr>
            </a:lvl6pPr>
            <a:lvl7pPr lvl="6" algn="ctr" rtl="0">
              <a:spcBef>
                <a:spcPts val="0"/>
              </a:spcBef>
              <a:buClr>
                <a:srgbClr val="3796BF"/>
              </a:buClr>
              <a:buSzPct val="100000"/>
              <a:buFont typeface="Oswald"/>
              <a:defRPr sz="2400">
                <a:solidFill>
                  <a:srgbClr val="3796BF"/>
                </a:solidFill>
                <a:latin typeface="Oswald"/>
                <a:ea typeface="Oswald"/>
                <a:cs typeface="Oswald"/>
                <a:sym typeface="Oswald"/>
              </a:defRPr>
            </a:lvl7pPr>
            <a:lvl8pPr lvl="7" algn="ctr" rtl="0">
              <a:spcBef>
                <a:spcPts val="0"/>
              </a:spcBef>
              <a:buClr>
                <a:srgbClr val="3796BF"/>
              </a:buClr>
              <a:buSzPct val="100000"/>
              <a:buFont typeface="Oswald"/>
              <a:defRPr sz="2400">
                <a:solidFill>
                  <a:srgbClr val="3796BF"/>
                </a:solidFill>
                <a:latin typeface="Oswald"/>
                <a:ea typeface="Oswald"/>
                <a:cs typeface="Oswald"/>
                <a:sym typeface="Oswald"/>
              </a:defRPr>
            </a:lvl8pPr>
            <a:lvl9pPr lvl="8" algn="ctr">
              <a:spcBef>
                <a:spcPts val="0"/>
              </a:spcBef>
              <a:buClr>
                <a:srgbClr val="3796BF"/>
              </a:buClr>
              <a:buSzPct val="100000"/>
              <a:buFont typeface="Oswald"/>
              <a:defRPr sz="2400">
                <a:solidFill>
                  <a:srgbClr val="3796BF"/>
                </a:solidFill>
                <a:latin typeface="Oswald"/>
                <a:ea typeface="Oswald"/>
                <a:cs typeface="Oswald"/>
                <a:sym typeface="Oswald"/>
              </a:defRPr>
            </a:lvl9pPr>
          </a:lstStyle>
          <a:p>
            <a:endParaRPr/>
          </a:p>
        </p:txBody>
      </p:sp>
      <p:grpSp>
        <p:nvGrpSpPr>
          <p:cNvPr id="39" name="Shape 39"/>
          <p:cNvGrpSpPr/>
          <p:nvPr/>
        </p:nvGrpSpPr>
        <p:grpSpPr>
          <a:xfrm>
            <a:off x="5609666" y="2185857"/>
            <a:ext cx="3534604" cy="3432787"/>
            <a:chOff x="6172200" y="2656117"/>
            <a:chExt cx="2971754" cy="2886150"/>
          </a:xfrm>
        </p:grpSpPr>
        <p:sp>
          <p:nvSpPr>
            <p:cNvPr id="40" name="Shape 40"/>
            <p:cNvSpPr/>
            <p:nvPr/>
          </p:nvSpPr>
          <p:spPr>
            <a:xfrm rot="9208626" flipH="1">
              <a:off x="6704903" y="4110434"/>
              <a:ext cx="484232" cy="1204006"/>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41" name="Shape 41"/>
            <p:cNvSpPr/>
            <p:nvPr/>
          </p:nvSpPr>
          <p:spPr>
            <a:xfrm rot="9208633" flipH="1">
              <a:off x="7804300" y="3279012"/>
              <a:ext cx="877623" cy="2182136"/>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42" name="Shape 42"/>
            <p:cNvSpPr/>
            <p:nvPr/>
          </p:nvSpPr>
          <p:spPr>
            <a:xfrm rot="9208606" flipH="1">
              <a:off x="7481789" y="4276912"/>
              <a:ext cx="408796" cy="101644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43" name="Shape 43"/>
            <p:cNvSpPr/>
            <p:nvPr/>
          </p:nvSpPr>
          <p:spPr>
            <a:xfrm rot="9208678" flipH="1">
              <a:off x="6287617" y="4657701"/>
              <a:ext cx="229659" cy="571018"/>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44" name="Shape 44"/>
            <p:cNvSpPr/>
            <p:nvPr/>
          </p:nvSpPr>
          <p:spPr>
            <a:xfrm>
              <a:off x="8289303" y="2656117"/>
              <a:ext cx="854651" cy="1929079"/>
            </a:xfrm>
            <a:custGeom>
              <a:avLst/>
              <a:gdLst/>
              <a:ahLst/>
              <a:cxnLst/>
              <a:rect l="0" t="0" r="0" b="0"/>
              <a:pathLst>
                <a:path w="37596" h="84860" extrusionOk="0">
                  <a:moveTo>
                    <a:pt x="19066" y="0"/>
                  </a:moveTo>
                  <a:lnTo>
                    <a:pt x="0" y="9130"/>
                  </a:lnTo>
                  <a:lnTo>
                    <a:pt x="37596" y="84860"/>
                  </a:lnTo>
                  <a:lnTo>
                    <a:pt x="37596" y="37328"/>
                  </a:lnTo>
                  <a:close/>
                </a:path>
              </a:pathLst>
            </a:custGeom>
            <a:solidFill>
              <a:srgbClr val="4BB5D9"/>
            </a:solidFill>
            <a:ln>
              <a:noFill/>
            </a:ln>
          </p:spPr>
        </p:sp>
      </p:grpSp>
      <p:grpSp>
        <p:nvGrpSpPr>
          <p:cNvPr id="45" name="Shape 45"/>
          <p:cNvGrpSpPr/>
          <p:nvPr/>
        </p:nvGrpSpPr>
        <p:grpSpPr>
          <a:xfrm>
            <a:off x="-22" y="-324543"/>
            <a:ext cx="3068579" cy="1910875"/>
            <a:chOff x="-32" y="-215963"/>
            <a:chExt cx="2163561" cy="1347300"/>
          </a:xfrm>
        </p:grpSpPr>
        <p:sp>
          <p:nvSpPr>
            <p:cNvPr id="46" name="Shape 46"/>
            <p:cNvSpPr/>
            <p:nvPr/>
          </p:nvSpPr>
          <p:spPr>
            <a:xfrm rot="-1591408" flipH="1">
              <a:off x="1362168" y="-63166"/>
              <a:ext cx="205102" cy="509980"/>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47" name="Shape 47"/>
            <p:cNvSpPr/>
            <p:nvPr/>
          </p:nvSpPr>
          <p:spPr>
            <a:xfrm rot="-1591371" flipH="1">
              <a:off x="239462" y="-151890"/>
              <a:ext cx="434753" cy="108097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48" name="Shape 48"/>
            <p:cNvSpPr/>
            <p:nvPr/>
          </p:nvSpPr>
          <p:spPr>
            <a:xfrm rot="-1591339" flipH="1">
              <a:off x="892400" y="-169346"/>
              <a:ext cx="504373" cy="1254067"/>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49" name="Shape 49"/>
            <p:cNvSpPr/>
            <p:nvPr/>
          </p:nvSpPr>
          <p:spPr>
            <a:xfrm rot="-1591322" flipH="1">
              <a:off x="1818452" y="-76291"/>
              <a:ext cx="229659" cy="571018"/>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50" name="Shape 50"/>
            <p:cNvSpPr/>
            <p:nvPr/>
          </p:nvSpPr>
          <p:spPr>
            <a:xfrm rot="10800000">
              <a:off x="-32" y="70724"/>
              <a:ext cx="380283" cy="858146"/>
            </a:xfrm>
            <a:custGeom>
              <a:avLst/>
              <a:gdLst/>
              <a:ahLst/>
              <a:cxnLst/>
              <a:rect l="0" t="0" r="0" b="0"/>
              <a:pathLst>
                <a:path w="37596" h="84860" extrusionOk="0">
                  <a:moveTo>
                    <a:pt x="19066" y="0"/>
                  </a:moveTo>
                  <a:lnTo>
                    <a:pt x="0" y="9130"/>
                  </a:lnTo>
                  <a:lnTo>
                    <a:pt x="37596" y="84860"/>
                  </a:lnTo>
                  <a:lnTo>
                    <a:pt x="37596" y="37328"/>
                  </a:lnTo>
                  <a:close/>
                </a:path>
              </a:pathLst>
            </a:custGeom>
            <a:solidFill>
              <a:srgbClr val="81D1EC"/>
            </a:solidFill>
            <a:ln>
              <a:noFill/>
            </a:ln>
          </p:spPr>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51"/>
        <p:cNvGrpSpPr/>
        <p:nvPr/>
      </p:nvGrpSpPr>
      <p:grpSpPr>
        <a:xfrm>
          <a:off x="0" y="0"/>
          <a:ext cx="0" cy="0"/>
          <a:chOff x="0" y="0"/>
          <a:chExt cx="0" cy="0"/>
        </a:xfrm>
      </p:grpSpPr>
      <p:grpSp>
        <p:nvGrpSpPr>
          <p:cNvPr id="52" name="Shape 52"/>
          <p:cNvGrpSpPr/>
          <p:nvPr/>
        </p:nvGrpSpPr>
        <p:grpSpPr>
          <a:xfrm>
            <a:off x="6172200" y="2656117"/>
            <a:ext cx="2971754" cy="2886150"/>
            <a:chOff x="6172200" y="2656117"/>
            <a:chExt cx="2971754" cy="2886150"/>
          </a:xfrm>
        </p:grpSpPr>
        <p:sp>
          <p:nvSpPr>
            <p:cNvPr id="53" name="Shape 53"/>
            <p:cNvSpPr/>
            <p:nvPr/>
          </p:nvSpPr>
          <p:spPr>
            <a:xfrm rot="9208626" flipH="1">
              <a:off x="6704903" y="4110434"/>
              <a:ext cx="484232" cy="1204006"/>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54" name="Shape 54"/>
            <p:cNvSpPr/>
            <p:nvPr/>
          </p:nvSpPr>
          <p:spPr>
            <a:xfrm rot="9208633" flipH="1">
              <a:off x="7804300" y="3279012"/>
              <a:ext cx="877623" cy="2182136"/>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55" name="Shape 55"/>
            <p:cNvSpPr/>
            <p:nvPr/>
          </p:nvSpPr>
          <p:spPr>
            <a:xfrm rot="9208606" flipH="1">
              <a:off x="7481789" y="4276912"/>
              <a:ext cx="408796" cy="101644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56" name="Shape 56"/>
            <p:cNvSpPr/>
            <p:nvPr/>
          </p:nvSpPr>
          <p:spPr>
            <a:xfrm rot="9208678" flipH="1">
              <a:off x="6287617" y="4657701"/>
              <a:ext cx="229659" cy="571018"/>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57" name="Shape 57"/>
            <p:cNvSpPr/>
            <p:nvPr/>
          </p:nvSpPr>
          <p:spPr>
            <a:xfrm>
              <a:off x="8289303" y="2656117"/>
              <a:ext cx="854651" cy="1929079"/>
            </a:xfrm>
            <a:custGeom>
              <a:avLst/>
              <a:gdLst/>
              <a:ahLst/>
              <a:cxnLst/>
              <a:rect l="0" t="0" r="0" b="0"/>
              <a:pathLst>
                <a:path w="37596" h="84860" extrusionOk="0">
                  <a:moveTo>
                    <a:pt x="19066" y="0"/>
                  </a:moveTo>
                  <a:lnTo>
                    <a:pt x="0" y="9130"/>
                  </a:lnTo>
                  <a:lnTo>
                    <a:pt x="37596" y="84860"/>
                  </a:lnTo>
                  <a:lnTo>
                    <a:pt x="37596" y="37328"/>
                  </a:lnTo>
                  <a:close/>
                </a:path>
              </a:pathLst>
            </a:custGeom>
            <a:solidFill>
              <a:srgbClr val="3796BF"/>
            </a:solidFill>
            <a:ln>
              <a:noFill/>
            </a:ln>
          </p:spPr>
        </p:sp>
      </p:grpSp>
      <p:grpSp>
        <p:nvGrpSpPr>
          <p:cNvPr id="58" name="Shape 58"/>
          <p:cNvGrpSpPr/>
          <p:nvPr/>
        </p:nvGrpSpPr>
        <p:grpSpPr>
          <a:xfrm>
            <a:off x="-32" y="-228026"/>
            <a:ext cx="2163561" cy="1347300"/>
            <a:chOff x="-32" y="-215963"/>
            <a:chExt cx="2163561" cy="1347300"/>
          </a:xfrm>
        </p:grpSpPr>
        <p:sp>
          <p:nvSpPr>
            <p:cNvPr id="59" name="Shape 59"/>
            <p:cNvSpPr/>
            <p:nvPr/>
          </p:nvSpPr>
          <p:spPr>
            <a:xfrm rot="-1591408" flipH="1">
              <a:off x="1362168" y="-63166"/>
              <a:ext cx="205102" cy="509980"/>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60" name="Shape 60"/>
            <p:cNvSpPr/>
            <p:nvPr/>
          </p:nvSpPr>
          <p:spPr>
            <a:xfrm rot="-1591371" flipH="1">
              <a:off x="239462" y="-151890"/>
              <a:ext cx="434753" cy="108097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61" name="Shape 61"/>
            <p:cNvSpPr/>
            <p:nvPr/>
          </p:nvSpPr>
          <p:spPr>
            <a:xfrm rot="-1591339" flipH="1">
              <a:off x="892400" y="-169346"/>
              <a:ext cx="504373" cy="1254067"/>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62" name="Shape 62"/>
            <p:cNvSpPr/>
            <p:nvPr/>
          </p:nvSpPr>
          <p:spPr>
            <a:xfrm rot="-1591322" flipH="1">
              <a:off x="1818452" y="-76291"/>
              <a:ext cx="229659" cy="571018"/>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63" name="Shape 63"/>
            <p:cNvSpPr/>
            <p:nvPr/>
          </p:nvSpPr>
          <p:spPr>
            <a:xfrm rot="10800000">
              <a:off x="-32" y="70724"/>
              <a:ext cx="380283" cy="858146"/>
            </a:xfrm>
            <a:custGeom>
              <a:avLst/>
              <a:gdLst/>
              <a:ahLst/>
              <a:cxnLst/>
              <a:rect l="0" t="0" r="0" b="0"/>
              <a:pathLst>
                <a:path w="37596" h="84860" extrusionOk="0">
                  <a:moveTo>
                    <a:pt x="19066" y="0"/>
                  </a:moveTo>
                  <a:lnTo>
                    <a:pt x="0" y="9130"/>
                  </a:lnTo>
                  <a:lnTo>
                    <a:pt x="37596" y="84860"/>
                  </a:lnTo>
                  <a:lnTo>
                    <a:pt x="37596" y="37328"/>
                  </a:lnTo>
                  <a:close/>
                </a:path>
              </a:pathLst>
            </a:custGeom>
            <a:solidFill>
              <a:srgbClr val="4BB5D9"/>
            </a:solidFill>
            <a:ln>
              <a:noFill/>
            </a:ln>
          </p:spPr>
        </p:sp>
      </p:grpSp>
      <p:sp>
        <p:nvSpPr>
          <p:cNvPr id="64" name="Shape 64"/>
          <p:cNvSpPr txBox="1">
            <a:spLocks noGrp="1"/>
          </p:cNvSpPr>
          <p:nvPr>
            <p:ph type="title"/>
          </p:nvPr>
        </p:nvSpPr>
        <p:spPr>
          <a:xfrm>
            <a:off x="1031425" y="1149725"/>
            <a:ext cx="5760300" cy="6807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65" name="Shape 65"/>
          <p:cNvSpPr txBox="1">
            <a:spLocks noGrp="1"/>
          </p:cNvSpPr>
          <p:nvPr>
            <p:ph type="body" idx="1"/>
          </p:nvPr>
        </p:nvSpPr>
        <p:spPr>
          <a:xfrm>
            <a:off x="1031425" y="1777125"/>
            <a:ext cx="5760300" cy="2521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66"/>
        <p:cNvGrpSpPr/>
        <p:nvPr/>
      </p:nvGrpSpPr>
      <p:grpSpPr>
        <a:xfrm>
          <a:off x="0" y="0"/>
          <a:ext cx="0" cy="0"/>
          <a:chOff x="0" y="0"/>
          <a:chExt cx="0" cy="0"/>
        </a:xfrm>
      </p:grpSpPr>
      <p:grpSp>
        <p:nvGrpSpPr>
          <p:cNvPr id="67" name="Shape 67"/>
          <p:cNvGrpSpPr/>
          <p:nvPr/>
        </p:nvGrpSpPr>
        <p:grpSpPr>
          <a:xfrm>
            <a:off x="6172200" y="2656117"/>
            <a:ext cx="2971754" cy="2886150"/>
            <a:chOff x="6172200" y="2656117"/>
            <a:chExt cx="2971754" cy="2886150"/>
          </a:xfrm>
        </p:grpSpPr>
        <p:sp>
          <p:nvSpPr>
            <p:cNvPr id="68" name="Shape 68"/>
            <p:cNvSpPr/>
            <p:nvPr/>
          </p:nvSpPr>
          <p:spPr>
            <a:xfrm rot="9208626" flipH="1">
              <a:off x="6704903" y="4110434"/>
              <a:ext cx="484232" cy="1204006"/>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69" name="Shape 69"/>
            <p:cNvSpPr/>
            <p:nvPr/>
          </p:nvSpPr>
          <p:spPr>
            <a:xfrm rot="9208633" flipH="1">
              <a:off x="7804300" y="3279012"/>
              <a:ext cx="877623" cy="2182136"/>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70" name="Shape 70"/>
            <p:cNvSpPr/>
            <p:nvPr/>
          </p:nvSpPr>
          <p:spPr>
            <a:xfrm rot="9208606" flipH="1">
              <a:off x="7481789" y="4276912"/>
              <a:ext cx="408796" cy="101644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71" name="Shape 71"/>
            <p:cNvSpPr/>
            <p:nvPr/>
          </p:nvSpPr>
          <p:spPr>
            <a:xfrm rot="9208678" flipH="1">
              <a:off x="6287617" y="4657701"/>
              <a:ext cx="229659" cy="571018"/>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72" name="Shape 72"/>
            <p:cNvSpPr/>
            <p:nvPr/>
          </p:nvSpPr>
          <p:spPr>
            <a:xfrm>
              <a:off x="8289303" y="2656117"/>
              <a:ext cx="854651" cy="1929079"/>
            </a:xfrm>
            <a:custGeom>
              <a:avLst/>
              <a:gdLst/>
              <a:ahLst/>
              <a:cxnLst/>
              <a:rect l="0" t="0" r="0" b="0"/>
              <a:pathLst>
                <a:path w="37596" h="84860" extrusionOk="0">
                  <a:moveTo>
                    <a:pt x="19066" y="0"/>
                  </a:moveTo>
                  <a:lnTo>
                    <a:pt x="0" y="9130"/>
                  </a:lnTo>
                  <a:lnTo>
                    <a:pt x="37596" y="84860"/>
                  </a:lnTo>
                  <a:lnTo>
                    <a:pt x="37596" y="37328"/>
                  </a:lnTo>
                  <a:close/>
                </a:path>
              </a:pathLst>
            </a:custGeom>
            <a:solidFill>
              <a:srgbClr val="3796BF"/>
            </a:solidFill>
            <a:ln>
              <a:noFill/>
            </a:ln>
          </p:spPr>
        </p:sp>
      </p:grpSp>
      <p:grpSp>
        <p:nvGrpSpPr>
          <p:cNvPr id="73" name="Shape 73"/>
          <p:cNvGrpSpPr/>
          <p:nvPr/>
        </p:nvGrpSpPr>
        <p:grpSpPr>
          <a:xfrm>
            <a:off x="-32" y="-228026"/>
            <a:ext cx="2163561" cy="1347300"/>
            <a:chOff x="-32" y="-215963"/>
            <a:chExt cx="2163561" cy="1347300"/>
          </a:xfrm>
        </p:grpSpPr>
        <p:sp>
          <p:nvSpPr>
            <p:cNvPr id="74" name="Shape 74"/>
            <p:cNvSpPr/>
            <p:nvPr/>
          </p:nvSpPr>
          <p:spPr>
            <a:xfrm rot="-1591408" flipH="1">
              <a:off x="1362168" y="-63166"/>
              <a:ext cx="205102" cy="509980"/>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75" name="Shape 75"/>
            <p:cNvSpPr/>
            <p:nvPr/>
          </p:nvSpPr>
          <p:spPr>
            <a:xfrm rot="-1591371" flipH="1">
              <a:off x="239462" y="-151890"/>
              <a:ext cx="434753" cy="108097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76" name="Shape 76"/>
            <p:cNvSpPr/>
            <p:nvPr/>
          </p:nvSpPr>
          <p:spPr>
            <a:xfrm rot="-1591339" flipH="1">
              <a:off x="892400" y="-169346"/>
              <a:ext cx="504373" cy="1254067"/>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77" name="Shape 77"/>
            <p:cNvSpPr/>
            <p:nvPr/>
          </p:nvSpPr>
          <p:spPr>
            <a:xfrm rot="-1591322" flipH="1">
              <a:off x="1818452" y="-76291"/>
              <a:ext cx="229659" cy="571018"/>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78" name="Shape 78"/>
            <p:cNvSpPr/>
            <p:nvPr/>
          </p:nvSpPr>
          <p:spPr>
            <a:xfrm rot="10800000">
              <a:off x="-32" y="70724"/>
              <a:ext cx="380283" cy="858146"/>
            </a:xfrm>
            <a:custGeom>
              <a:avLst/>
              <a:gdLst/>
              <a:ahLst/>
              <a:cxnLst/>
              <a:rect l="0" t="0" r="0" b="0"/>
              <a:pathLst>
                <a:path w="37596" h="84860" extrusionOk="0">
                  <a:moveTo>
                    <a:pt x="19066" y="0"/>
                  </a:moveTo>
                  <a:lnTo>
                    <a:pt x="0" y="9130"/>
                  </a:lnTo>
                  <a:lnTo>
                    <a:pt x="37596" y="84860"/>
                  </a:lnTo>
                  <a:lnTo>
                    <a:pt x="37596" y="37328"/>
                  </a:lnTo>
                  <a:close/>
                </a:path>
              </a:pathLst>
            </a:custGeom>
            <a:solidFill>
              <a:srgbClr val="4BB5D9"/>
            </a:solidFill>
            <a:ln>
              <a:noFill/>
            </a:ln>
          </p:spPr>
        </p:sp>
      </p:grpSp>
      <p:sp>
        <p:nvSpPr>
          <p:cNvPr id="79" name="Shape 79"/>
          <p:cNvSpPr txBox="1">
            <a:spLocks noGrp="1"/>
          </p:cNvSpPr>
          <p:nvPr>
            <p:ph type="title"/>
          </p:nvPr>
        </p:nvSpPr>
        <p:spPr>
          <a:xfrm>
            <a:off x="1031425" y="1149725"/>
            <a:ext cx="5760300" cy="6807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80" name="Shape 80"/>
          <p:cNvSpPr txBox="1">
            <a:spLocks noGrp="1"/>
          </p:cNvSpPr>
          <p:nvPr>
            <p:ph type="body" idx="1"/>
          </p:nvPr>
        </p:nvSpPr>
        <p:spPr>
          <a:xfrm>
            <a:off x="1031425" y="1860875"/>
            <a:ext cx="2796000" cy="3064800"/>
          </a:xfrm>
          <a:prstGeom prst="rect">
            <a:avLst/>
          </a:prstGeom>
        </p:spPr>
        <p:txBody>
          <a:bodyPr lIns="91425" tIns="91425" rIns="91425" bIns="91425" anchor="t" anchorCtr="0"/>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a:endParaRPr/>
          </a:p>
        </p:txBody>
      </p:sp>
      <p:sp>
        <p:nvSpPr>
          <p:cNvPr id="81" name="Shape 81"/>
          <p:cNvSpPr txBox="1">
            <a:spLocks noGrp="1"/>
          </p:cNvSpPr>
          <p:nvPr>
            <p:ph type="body" idx="2"/>
          </p:nvPr>
        </p:nvSpPr>
        <p:spPr>
          <a:xfrm>
            <a:off x="3995772" y="1860875"/>
            <a:ext cx="2796000" cy="3064800"/>
          </a:xfrm>
          <a:prstGeom prst="rect">
            <a:avLst/>
          </a:prstGeom>
        </p:spPr>
        <p:txBody>
          <a:bodyPr lIns="91425" tIns="91425" rIns="91425" bIns="91425" anchor="t" anchorCtr="0"/>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82"/>
        <p:cNvGrpSpPr/>
        <p:nvPr/>
      </p:nvGrpSpPr>
      <p:grpSpPr>
        <a:xfrm>
          <a:off x="0" y="0"/>
          <a:ext cx="0" cy="0"/>
          <a:chOff x="0" y="0"/>
          <a:chExt cx="0" cy="0"/>
        </a:xfrm>
      </p:grpSpPr>
      <p:grpSp>
        <p:nvGrpSpPr>
          <p:cNvPr id="83" name="Shape 83"/>
          <p:cNvGrpSpPr/>
          <p:nvPr/>
        </p:nvGrpSpPr>
        <p:grpSpPr>
          <a:xfrm>
            <a:off x="6791633" y="3181574"/>
            <a:ext cx="2352143" cy="2284388"/>
            <a:chOff x="6172200" y="2656117"/>
            <a:chExt cx="2971754" cy="2886150"/>
          </a:xfrm>
        </p:grpSpPr>
        <p:sp>
          <p:nvSpPr>
            <p:cNvPr id="84" name="Shape 84"/>
            <p:cNvSpPr/>
            <p:nvPr/>
          </p:nvSpPr>
          <p:spPr>
            <a:xfrm rot="9208626" flipH="1">
              <a:off x="6704903" y="4110434"/>
              <a:ext cx="484232" cy="1204006"/>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85" name="Shape 85"/>
            <p:cNvSpPr/>
            <p:nvPr/>
          </p:nvSpPr>
          <p:spPr>
            <a:xfrm rot="9208633" flipH="1">
              <a:off x="7804300" y="3279012"/>
              <a:ext cx="877623" cy="2182136"/>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86" name="Shape 86"/>
            <p:cNvSpPr/>
            <p:nvPr/>
          </p:nvSpPr>
          <p:spPr>
            <a:xfrm rot="9208606" flipH="1">
              <a:off x="7481789" y="4276912"/>
              <a:ext cx="408796" cy="101644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87" name="Shape 87"/>
            <p:cNvSpPr/>
            <p:nvPr/>
          </p:nvSpPr>
          <p:spPr>
            <a:xfrm rot="9208678" flipH="1">
              <a:off x="6287617" y="4657701"/>
              <a:ext cx="229659" cy="571018"/>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88" name="Shape 88"/>
            <p:cNvSpPr/>
            <p:nvPr/>
          </p:nvSpPr>
          <p:spPr>
            <a:xfrm>
              <a:off x="8289303" y="2656117"/>
              <a:ext cx="854651" cy="1929079"/>
            </a:xfrm>
            <a:custGeom>
              <a:avLst/>
              <a:gdLst/>
              <a:ahLst/>
              <a:cxnLst/>
              <a:rect l="0" t="0" r="0" b="0"/>
              <a:pathLst>
                <a:path w="37596" h="84860" extrusionOk="0">
                  <a:moveTo>
                    <a:pt x="19066" y="0"/>
                  </a:moveTo>
                  <a:lnTo>
                    <a:pt x="0" y="9130"/>
                  </a:lnTo>
                  <a:lnTo>
                    <a:pt x="37596" y="84860"/>
                  </a:lnTo>
                  <a:lnTo>
                    <a:pt x="37596" y="37328"/>
                  </a:lnTo>
                  <a:close/>
                </a:path>
              </a:pathLst>
            </a:custGeom>
            <a:solidFill>
              <a:srgbClr val="3796BF"/>
            </a:solidFill>
            <a:ln>
              <a:noFill/>
            </a:ln>
          </p:spPr>
        </p:sp>
      </p:grpSp>
      <p:grpSp>
        <p:nvGrpSpPr>
          <p:cNvPr id="89" name="Shape 89"/>
          <p:cNvGrpSpPr/>
          <p:nvPr/>
        </p:nvGrpSpPr>
        <p:grpSpPr>
          <a:xfrm>
            <a:off x="-32" y="-228026"/>
            <a:ext cx="2163561" cy="1347300"/>
            <a:chOff x="-32" y="-215963"/>
            <a:chExt cx="2163561" cy="1347300"/>
          </a:xfrm>
        </p:grpSpPr>
        <p:sp>
          <p:nvSpPr>
            <p:cNvPr id="90" name="Shape 90"/>
            <p:cNvSpPr/>
            <p:nvPr/>
          </p:nvSpPr>
          <p:spPr>
            <a:xfrm rot="-1591408" flipH="1">
              <a:off x="1362168" y="-63166"/>
              <a:ext cx="205102" cy="509980"/>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91" name="Shape 91"/>
            <p:cNvSpPr/>
            <p:nvPr/>
          </p:nvSpPr>
          <p:spPr>
            <a:xfrm rot="-1591371" flipH="1">
              <a:off x="239462" y="-151890"/>
              <a:ext cx="434753" cy="108097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92" name="Shape 92"/>
            <p:cNvSpPr/>
            <p:nvPr/>
          </p:nvSpPr>
          <p:spPr>
            <a:xfrm rot="-1591339" flipH="1">
              <a:off x="892400" y="-169346"/>
              <a:ext cx="504373" cy="1254067"/>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93" name="Shape 93"/>
            <p:cNvSpPr/>
            <p:nvPr/>
          </p:nvSpPr>
          <p:spPr>
            <a:xfrm rot="-1591322" flipH="1">
              <a:off x="1818452" y="-76291"/>
              <a:ext cx="229659" cy="571018"/>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94" name="Shape 94"/>
            <p:cNvSpPr/>
            <p:nvPr/>
          </p:nvSpPr>
          <p:spPr>
            <a:xfrm rot="10800000">
              <a:off x="-32" y="70724"/>
              <a:ext cx="380283" cy="858146"/>
            </a:xfrm>
            <a:custGeom>
              <a:avLst/>
              <a:gdLst/>
              <a:ahLst/>
              <a:cxnLst/>
              <a:rect l="0" t="0" r="0" b="0"/>
              <a:pathLst>
                <a:path w="37596" h="84860" extrusionOk="0">
                  <a:moveTo>
                    <a:pt x="19066" y="0"/>
                  </a:moveTo>
                  <a:lnTo>
                    <a:pt x="0" y="9130"/>
                  </a:lnTo>
                  <a:lnTo>
                    <a:pt x="37596" y="84860"/>
                  </a:lnTo>
                  <a:lnTo>
                    <a:pt x="37596" y="37328"/>
                  </a:lnTo>
                  <a:close/>
                </a:path>
              </a:pathLst>
            </a:custGeom>
            <a:solidFill>
              <a:srgbClr val="4BB5D9"/>
            </a:solidFill>
            <a:ln>
              <a:noFill/>
            </a:ln>
          </p:spPr>
        </p:sp>
      </p:grpSp>
      <p:sp>
        <p:nvSpPr>
          <p:cNvPr id="95" name="Shape 95"/>
          <p:cNvSpPr txBox="1">
            <a:spLocks noGrp="1"/>
          </p:cNvSpPr>
          <p:nvPr>
            <p:ph type="title"/>
          </p:nvPr>
        </p:nvSpPr>
        <p:spPr>
          <a:xfrm>
            <a:off x="1031425" y="1149725"/>
            <a:ext cx="6321000" cy="6807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96" name="Shape 96"/>
          <p:cNvSpPr txBox="1">
            <a:spLocks noGrp="1"/>
          </p:cNvSpPr>
          <p:nvPr>
            <p:ph type="body" idx="1"/>
          </p:nvPr>
        </p:nvSpPr>
        <p:spPr>
          <a:xfrm>
            <a:off x="1031425" y="1830425"/>
            <a:ext cx="2037600" cy="3095400"/>
          </a:xfrm>
          <a:prstGeom prst="rect">
            <a:avLst/>
          </a:prstGeom>
        </p:spPr>
        <p:txBody>
          <a:bodyPr lIns="91425" tIns="91425" rIns="91425" bIns="91425" anchor="t" anchorCtr="0"/>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97" name="Shape 97"/>
          <p:cNvSpPr txBox="1">
            <a:spLocks noGrp="1"/>
          </p:cNvSpPr>
          <p:nvPr>
            <p:ph type="body" idx="2"/>
          </p:nvPr>
        </p:nvSpPr>
        <p:spPr>
          <a:xfrm>
            <a:off x="3173274" y="1830425"/>
            <a:ext cx="2037600" cy="3095400"/>
          </a:xfrm>
          <a:prstGeom prst="rect">
            <a:avLst/>
          </a:prstGeom>
        </p:spPr>
        <p:txBody>
          <a:bodyPr lIns="91425" tIns="91425" rIns="91425" bIns="91425" anchor="t" anchorCtr="0"/>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98" name="Shape 98"/>
          <p:cNvSpPr txBox="1">
            <a:spLocks noGrp="1"/>
          </p:cNvSpPr>
          <p:nvPr>
            <p:ph type="body" idx="3"/>
          </p:nvPr>
        </p:nvSpPr>
        <p:spPr>
          <a:xfrm>
            <a:off x="5315124" y="1830425"/>
            <a:ext cx="2037599" cy="3095400"/>
          </a:xfrm>
          <a:prstGeom prst="rect">
            <a:avLst/>
          </a:prstGeom>
        </p:spPr>
        <p:txBody>
          <a:bodyPr lIns="91425" tIns="91425" rIns="91425" bIns="91425" anchor="t" anchorCtr="0"/>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99"/>
        <p:cNvGrpSpPr/>
        <p:nvPr/>
      </p:nvGrpSpPr>
      <p:grpSpPr>
        <a:xfrm>
          <a:off x="0" y="0"/>
          <a:ext cx="0" cy="0"/>
          <a:chOff x="0" y="0"/>
          <a:chExt cx="0" cy="0"/>
        </a:xfrm>
      </p:grpSpPr>
      <p:grpSp>
        <p:nvGrpSpPr>
          <p:cNvPr id="100" name="Shape 100"/>
          <p:cNvGrpSpPr/>
          <p:nvPr/>
        </p:nvGrpSpPr>
        <p:grpSpPr>
          <a:xfrm>
            <a:off x="6172200" y="2656117"/>
            <a:ext cx="2971754" cy="2886150"/>
            <a:chOff x="6172200" y="2656117"/>
            <a:chExt cx="2971754" cy="2886150"/>
          </a:xfrm>
        </p:grpSpPr>
        <p:sp>
          <p:nvSpPr>
            <p:cNvPr id="101" name="Shape 101"/>
            <p:cNvSpPr/>
            <p:nvPr/>
          </p:nvSpPr>
          <p:spPr>
            <a:xfrm rot="9208626" flipH="1">
              <a:off x="6704903" y="4110434"/>
              <a:ext cx="484232" cy="1204006"/>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102" name="Shape 102"/>
            <p:cNvSpPr/>
            <p:nvPr/>
          </p:nvSpPr>
          <p:spPr>
            <a:xfrm rot="9208633" flipH="1">
              <a:off x="7804300" y="3279012"/>
              <a:ext cx="877623" cy="2182136"/>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103" name="Shape 103"/>
            <p:cNvSpPr/>
            <p:nvPr/>
          </p:nvSpPr>
          <p:spPr>
            <a:xfrm rot="9208606" flipH="1">
              <a:off x="7481789" y="4276912"/>
              <a:ext cx="408796" cy="101644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104" name="Shape 104"/>
            <p:cNvSpPr/>
            <p:nvPr/>
          </p:nvSpPr>
          <p:spPr>
            <a:xfrm rot="9208678" flipH="1">
              <a:off x="6287617" y="4657701"/>
              <a:ext cx="229659" cy="571018"/>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105" name="Shape 105"/>
            <p:cNvSpPr/>
            <p:nvPr/>
          </p:nvSpPr>
          <p:spPr>
            <a:xfrm>
              <a:off x="8289303" y="2656117"/>
              <a:ext cx="854651" cy="1929079"/>
            </a:xfrm>
            <a:custGeom>
              <a:avLst/>
              <a:gdLst/>
              <a:ahLst/>
              <a:cxnLst/>
              <a:rect l="0" t="0" r="0" b="0"/>
              <a:pathLst>
                <a:path w="37596" h="84860" extrusionOk="0">
                  <a:moveTo>
                    <a:pt x="19066" y="0"/>
                  </a:moveTo>
                  <a:lnTo>
                    <a:pt x="0" y="9130"/>
                  </a:lnTo>
                  <a:lnTo>
                    <a:pt x="37596" y="84860"/>
                  </a:lnTo>
                  <a:lnTo>
                    <a:pt x="37596" y="37328"/>
                  </a:lnTo>
                  <a:close/>
                </a:path>
              </a:pathLst>
            </a:custGeom>
            <a:solidFill>
              <a:srgbClr val="3796BF"/>
            </a:solidFill>
            <a:ln>
              <a:noFill/>
            </a:ln>
          </p:spPr>
        </p:sp>
      </p:grpSp>
      <p:grpSp>
        <p:nvGrpSpPr>
          <p:cNvPr id="106" name="Shape 106"/>
          <p:cNvGrpSpPr/>
          <p:nvPr/>
        </p:nvGrpSpPr>
        <p:grpSpPr>
          <a:xfrm>
            <a:off x="-32" y="-228026"/>
            <a:ext cx="2163561" cy="1347300"/>
            <a:chOff x="-32" y="-215963"/>
            <a:chExt cx="2163561" cy="1347300"/>
          </a:xfrm>
        </p:grpSpPr>
        <p:sp>
          <p:nvSpPr>
            <p:cNvPr id="107" name="Shape 107"/>
            <p:cNvSpPr/>
            <p:nvPr/>
          </p:nvSpPr>
          <p:spPr>
            <a:xfrm rot="-1591408" flipH="1">
              <a:off x="1362168" y="-63166"/>
              <a:ext cx="205102" cy="509980"/>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108" name="Shape 108"/>
            <p:cNvSpPr/>
            <p:nvPr/>
          </p:nvSpPr>
          <p:spPr>
            <a:xfrm rot="-1591371" flipH="1">
              <a:off x="239462" y="-151890"/>
              <a:ext cx="434753" cy="108097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109" name="Shape 109"/>
            <p:cNvSpPr/>
            <p:nvPr/>
          </p:nvSpPr>
          <p:spPr>
            <a:xfrm rot="-1591339" flipH="1">
              <a:off x="892400" y="-169346"/>
              <a:ext cx="504373" cy="1254067"/>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110" name="Shape 110"/>
            <p:cNvSpPr/>
            <p:nvPr/>
          </p:nvSpPr>
          <p:spPr>
            <a:xfrm rot="-1591322" flipH="1">
              <a:off x="1818452" y="-76291"/>
              <a:ext cx="229659" cy="571018"/>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111" name="Shape 111"/>
            <p:cNvSpPr/>
            <p:nvPr/>
          </p:nvSpPr>
          <p:spPr>
            <a:xfrm rot="10800000">
              <a:off x="-32" y="70724"/>
              <a:ext cx="380283" cy="858146"/>
            </a:xfrm>
            <a:custGeom>
              <a:avLst/>
              <a:gdLst/>
              <a:ahLst/>
              <a:cxnLst/>
              <a:rect l="0" t="0" r="0" b="0"/>
              <a:pathLst>
                <a:path w="37596" h="84860" extrusionOk="0">
                  <a:moveTo>
                    <a:pt x="19066" y="0"/>
                  </a:moveTo>
                  <a:lnTo>
                    <a:pt x="0" y="9130"/>
                  </a:lnTo>
                  <a:lnTo>
                    <a:pt x="37596" y="84860"/>
                  </a:lnTo>
                  <a:lnTo>
                    <a:pt x="37596" y="37328"/>
                  </a:lnTo>
                  <a:close/>
                </a:path>
              </a:pathLst>
            </a:custGeom>
            <a:solidFill>
              <a:srgbClr val="4BB5D9"/>
            </a:solidFill>
            <a:ln>
              <a:noFill/>
            </a:ln>
          </p:spPr>
        </p:sp>
      </p:grpSp>
      <p:sp>
        <p:nvSpPr>
          <p:cNvPr id="112" name="Shape 112"/>
          <p:cNvSpPr txBox="1">
            <a:spLocks noGrp="1"/>
          </p:cNvSpPr>
          <p:nvPr>
            <p:ph type="title"/>
          </p:nvPr>
        </p:nvSpPr>
        <p:spPr>
          <a:xfrm>
            <a:off x="1031425" y="1149725"/>
            <a:ext cx="5760300" cy="6807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aption">
    <p:spTree>
      <p:nvGrpSpPr>
        <p:cNvPr id="1" name="Shape 113"/>
        <p:cNvGrpSpPr/>
        <p:nvPr/>
      </p:nvGrpSpPr>
      <p:grpSpPr>
        <a:xfrm>
          <a:off x="0" y="0"/>
          <a:ext cx="0" cy="0"/>
          <a:chOff x="0" y="0"/>
          <a:chExt cx="0" cy="0"/>
        </a:xfrm>
      </p:grpSpPr>
      <p:grpSp>
        <p:nvGrpSpPr>
          <p:cNvPr id="114" name="Shape 114"/>
          <p:cNvGrpSpPr/>
          <p:nvPr/>
        </p:nvGrpSpPr>
        <p:grpSpPr>
          <a:xfrm>
            <a:off x="-32" y="-228026"/>
            <a:ext cx="2163561" cy="1347300"/>
            <a:chOff x="-32" y="-215963"/>
            <a:chExt cx="2163561" cy="1347300"/>
          </a:xfrm>
        </p:grpSpPr>
        <p:sp>
          <p:nvSpPr>
            <p:cNvPr id="115" name="Shape 115"/>
            <p:cNvSpPr/>
            <p:nvPr/>
          </p:nvSpPr>
          <p:spPr>
            <a:xfrm rot="-1591408" flipH="1">
              <a:off x="1362168" y="-63166"/>
              <a:ext cx="205102" cy="509980"/>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116" name="Shape 116"/>
            <p:cNvSpPr/>
            <p:nvPr/>
          </p:nvSpPr>
          <p:spPr>
            <a:xfrm rot="-1591371" flipH="1">
              <a:off x="239462" y="-151890"/>
              <a:ext cx="434753" cy="108097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117" name="Shape 117"/>
            <p:cNvSpPr/>
            <p:nvPr/>
          </p:nvSpPr>
          <p:spPr>
            <a:xfrm rot="-1591339" flipH="1">
              <a:off x="892400" y="-169346"/>
              <a:ext cx="504373" cy="1254067"/>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118" name="Shape 118"/>
            <p:cNvSpPr/>
            <p:nvPr/>
          </p:nvSpPr>
          <p:spPr>
            <a:xfrm rot="-1591322" flipH="1">
              <a:off x="1818452" y="-76291"/>
              <a:ext cx="229659" cy="571018"/>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119" name="Shape 119"/>
            <p:cNvSpPr/>
            <p:nvPr/>
          </p:nvSpPr>
          <p:spPr>
            <a:xfrm rot="10800000">
              <a:off x="-32" y="70724"/>
              <a:ext cx="380283" cy="858146"/>
            </a:xfrm>
            <a:custGeom>
              <a:avLst/>
              <a:gdLst/>
              <a:ahLst/>
              <a:cxnLst/>
              <a:rect l="0" t="0" r="0" b="0"/>
              <a:pathLst>
                <a:path w="37596" h="84860" extrusionOk="0">
                  <a:moveTo>
                    <a:pt x="19066" y="0"/>
                  </a:moveTo>
                  <a:lnTo>
                    <a:pt x="0" y="9130"/>
                  </a:lnTo>
                  <a:lnTo>
                    <a:pt x="37596" y="84860"/>
                  </a:lnTo>
                  <a:lnTo>
                    <a:pt x="37596" y="37328"/>
                  </a:lnTo>
                  <a:close/>
                </a:path>
              </a:pathLst>
            </a:custGeom>
            <a:solidFill>
              <a:srgbClr val="4BB5D9"/>
            </a:solidFill>
            <a:ln>
              <a:noFill/>
            </a:ln>
          </p:spPr>
        </p:sp>
      </p:grpSp>
      <p:sp>
        <p:nvSpPr>
          <p:cNvPr id="120" name="Shape 120"/>
          <p:cNvSpPr txBox="1">
            <a:spLocks noGrp="1"/>
          </p:cNvSpPr>
          <p:nvPr>
            <p:ph type="body" idx="1"/>
          </p:nvPr>
        </p:nvSpPr>
        <p:spPr>
          <a:xfrm>
            <a:off x="1097775" y="4025300"/>
            <a:ext cx="6948600" cy="519600"/>
          </a:xfrm>
          <a:prstGeom prst="rect">
            <a:avLst/>
          </a:prstGeom>
        </p:spPr>
        <p:txBody>
          <a:bodyPr lIns="91425" tIns="91425" rIns="91425" bIns="91425" anchor="t" anchorCtr="0"/>
          <a:lstStyle>
            <a:lvl1pPr lvl="0">
              <a:spcBef>
                <a:spcPts val="360"/>
              </a:spcBef>
              <a:buSzPct val="100000"/>
              <a:buNone/>
              <a:defRPr sz="1800"/>
            </a:lvl1pPr>
          </a:lstStyle>
          <a:p>
            <a:endParaRPr/>
          </a:p>
        </p:txBody>
      </p:sp>
      <p:grpSp>
        <p:nvGrpSpPr>
          <p:cNvPr id="121" name="Shape 121"/>
          <p:cNvGrpSpPr/>
          <p:nvPr/>
        </p:nvGrpSpPr>
        <p:grpSpPr>
          <a:xfrm>
            <a:off x="6791633" y="3181574"/>
            <a:ext cx="2352143" cy="2284388"/>
            <a:chOff x="6172200" y="2656117"/>
            <a:chExt cx="2971754" cy="2886150"/>
          </a:xfrm>
        </p:grpSpPr>
        <p:sp>
          <p:nvSpPr>
            <p:cNvPr id="122" name="Shape 122"/>
            <p:cNvSpPr/>
            <p:nvPr/>
          </p:nvSpPr>
          <p:spPr>
            <a:xfrm rot="9208626" flipH="1">
              <a:off x="6704903" y="4110434"/>
              <a:ext cx="484232" cy="1204006"/>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123" name="Shape 123"/>
            <p:cNvSpPr/>
            <p:nvPr/>
          </p:nvSpPr>
          <p:spPr>
            <a:xfrm rot="9208633" flipH="1">
              <a:off x="7804300" y="3279012"/>
              <a:ext cx="877623" cy="2182136"/>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124" name="Shape 124"/>
            <p:cNvSpPr/>
            <p:nvPr/>
          </p:nvSpPr>
          <p:spPr>
            <a:xfrm rot="9208606" flipH="1">
              <a:off x="7481789" y="4276912"/>
              <a:ext cx="408796" cy="101644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125" name="Shape 125"/>
            <p:cNvSpPr/>
            <p:nvPr/>
          </p:nvSpPr>
          <p:spPr>
            <a:xfrm rot="9208678" flipH="1">
              <a:off x="6287617" y="4657701"/>
              <a:ext cx="229659" cy="571018"/>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126" name="Shape 126"/>
            <p:cNvSpPr/>
            <p:nvPr/>
          </p:nvSpPr>
          <p:spPr>
            <a:xfrm>
              <a:off x="8289303" y="2656117"/>
              <a:ext cx="854651" cy="1929079"/>
            </a:xfrm>
            <a:custGeom>
              <a:avLst/>
              <a:gdLst/>
              <a:ahLst/>
              <a:cxnLst/>
              <a:rect l="0" t="0" r="0" b="0"/>
              <a:pathLst>
                <a:path w="37596" h="84860" extrusionOk="0">
                  <a:moveTo>
                    <a:pt x="19066" y="0"/>
                  </a:moveTo>
                  <a:lnTo>
                    <a:pt x="0" y="9130"/>
                  </a:lnTo>
                  <a:lnTo>
                    <a:pt x="37596" y="84860"/>
                  </a:lnTo>
                  <a:lnTo>
                    <a:pt x="37596" y="37328"/>
                  </a:lnTo>
                  <a:close/>
                </a:path>
              </a:pathLst>
            </a:custGeom>
            <a:solidFill>
              <a:srgbClr val="3796BF"/>
            </a:solidFill>
            <a:ln>
              <a:noFill/>
            </a:ln>
          </p:spPr>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27"/>
        <p:cNvGrpSpPr/>
        <p:nvPr/>
      </p:nvGrpSpPr>
      <p:grpSpPr>
        <a:xfrm>
          <a:off x="0" y="0"/>
          <a:ext cx="0" cy="0"/>
          <a:chOff x="0" y="0"/>
          <a:chExt cx="0" cy="0"/>
        </a:xfrm>
      </p:grpSpPr>
      <p:grpSp>
        <p:nvGrpSpPr>
          <p:cNvPr id="128" name="Shape 128"/>
          <p:cNvGrpSpPr/>
          <p:nvPr/>
        </p:nvGrpSpPr>
        <p:grpSpPr>
          <a:xfrm>
            <a:off x="6172200" y="2656117"/>
            <a:ext cx="2971754" cy="2886150"/>
            <a:chOff x="6172200" y="2656117"/>
            <a:chExt cx="2971754" cy="2886150"/>
          </a:xfrm>
        </p:grpSpPr>
        <p:sp>
          <p:nvSpPr>
            <p:cNvPr id="129" name="Shape 129"/>
            <p:cNvSpPr/>
            <p:nvPr/>
          </p:nvSpPr>
          <p:spPr>
            <a:xfrm rot="9208626" flipH="1">
              <a:off x="6704903" y="4110434"/>
              <a:ext cx="484232" cy="1204006"/>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130" name="Shape 130"/>
            <p:cNvSpPr/>
            <p:nvPr/>
          </p:nvSpPr>
          <p:spPr>
            <a:xfrm rot="9208633" flipH="1">
              <a:off x="7804300" y="3279012"/>
              <a:ext cx="877623" cy="2182136"/>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131" name="Shape 131"/>
            <p:cNvSpPr/>
            <p:nvPr/>
          </p:nvSpPr>
          <p:spPr>
            <a:xfrm rot="9208606" flipH="1">
              <a:off x="7481789" y="4276912"/>
              <a:ext cx="408796" cy="101644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132" name="Shape 132"/>
            <p:cNvSpPr/>
            <p:nvPr/>
          </p:nvSpPr>
          <p:spPr>
            <a:xfrm rot="9208678" flipH="1">
              <a:off x="6287617" y="4657701"/>
              <a:ext cx="229659" cy="571018"/>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133" name="Shape 133"/>
            <p:cNvSpPr/>
            <p:nvPr/>
          </p:nvSpPr>
          <p:spPr>
            <a:xfrm>
              <a:off x="8289303" y="2656117"/>
              <a:ext cx="854651" cy="1929079"/>
            </a:xfrm>
            <a:custGeom>
              <a:avLst/>
              <a:gdLst/>
              <a:ahLst/>
              <a:cxnLst/>
              <a:rect l="0" t="0" r="0" b="0"/>
              <a:pathLst>
                <a:path w="37596" h="84860" extrusionOk="0">
                  <a:moveTo>
                    <a:pt x="19066" y="0"/>
                  </a:moveTo>
                  <a:lnTo>
                    <a:pt x="0" y="9130"/>
                  </a:lnTo>
                  <a:lnTo>
                    <a:pt x="37596" y="84860"/>
                  </a:lnTo>
                  <a:lnTo>
                    <a:pt x="37596" y="37328"/>
                  </a:lnTo>
                  <a:close/>
                </a:path>
              </a:pathLst>
            </a:custGeom>
            <a:solidFill>
              <a:srgbClr val="3796BF"/>
            </a:solidFill>
            <a:ln>
              <a:noFill/>
            </a:ln>
          </p:spPr>
        </p:sp>
      </p:grpSp>
      <p:grpSp>
        <p:nvGrpSpPr>
          <p:cNvPr id="134" name="Shape 134"/>
          <p:cNvGrpSpPr/>
          <p:nvPr/>
        </p:nvGrpSpPr>
        <p:grpSpPr>
          <a:xfrm>
            <a:off x="-32" y="-228026"/>
            <a:ext cx="2163561" cy="1347300"/>
            <a:chOff x="-32" y="-215963"/>
            <a:chExt cx="2163561" cy="1347300"/>
          </a:xfrm>
        </p:grpSpPr>
        <p:sp>
          <p:nvSpPr>
            <p:cNvPr id="135" name="Shape 135"/>
            <p:cNvSpPr/>
            <p:nvPr/>
          </p:nvSpPr>
          <p:spPr>
            <a:xfrm rot="-1591408" flipH="1">
              <a:off x="1362168" y="-63166"/>
              <a:ext cx="205102" cy="509980"/>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136" name="Shape 136"/>
            <p:cNvSpPr/>
            <p:nvPr/>
          </p:nvSpPr>
          <p:spPr>
            <a:xfrm rot="-1591371" flipH="1">
              <a:off x="239462" y="-151890"/>
              <a:ext cx="434753" cy="108097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137" name="Shape 137"/>
            <p:cNvSpPr/>
            <p:nvPr/>
          </p:nvSpPr>
          <p:spPr>
            <a:xfrm rot="-1591339" flipH="1">
              <a:off x="892400" y="-169346"/>
              <a:ext cx="504373" cy="1254067"/>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138" name="Shape 138"/>
            <p:cNvSpPr/>
            <p:nvPr/>
          </p:nvSpPr>
          <p:spPr>
            <a:xfrm rot="-1591322" flipH="1">
              <a:off x="1818452" y="-76291"/>
              <a:ext cx="229659" cy="571018"/>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139" name="Shape 139"/>
            <p:cNvSpPr/>
            <p:nvPr/>
          </p:nvSpPr>
          <p:spPr>
            <a:xfrm rot="10800000">
              <a:off x="-32" y="70724"/>
              <a:ext cx="380283" cy="858146"/>
            </a:xfrm>
            <a:custGeom>
              <a:avLst/>
              <a:gdLst/>
              <a:ahLst/>
              <a:cxnLst/>
              <a:rect l="0" t="0" r="0" b="0"/>
              <a:pathLst>
                <a:path w="37596" h="84860" extrusionOk="0">
                  <a:moveTo>
                    <a:pt x="19066" y="0"/>
                  </a:moveTo>
                  <a:lnTo>
                    <a:pt x="0" y="9130"/>
                  </a:lnTo>
                  <a:lnTo>
                    <a:pt x="37596" y="84860"/>
                  </a:lnTo>
                  <a:lnTo>
                    <a:pt x="37596" y="37328"/>
                  </a:lnTo>
                  <a:close/>
                </a:path>
              </a:pathLst>
            </a:custGeom>
            <a:solidFill>
              <a:srgbClr val="4BB5D9"/>
            </a:solidFill>
            <a:ln>
              <a:noFill/>
            </a:ln>
          </p:spPr>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31425" y="1149725"/>
            <a:ext cx="5760300" cy="680700"/>
          </a:xfrm>
          <a:prstGeom prst="rect">
            <a:avLst/>
          </a:prstGeom>
          <a:noFill/>
          <a:ln>
            <a:noFill/>
          </a:ln>
        </p:spPr>
        <p:txBody>
          <a:bodyPr lIns="91425" tIns="91425" rIns="91425" bIns="91425" anchor="b" anchorCtr="0"/>
          <a:lstStyle>
            <a:lvl1pPr lvl="0">
              <a:spcBef>
                <a:spcPts val="0"/>
              </a:spcBef>
              <a:buClr>
                <a:srgbClr val="3796BF"/>
              </a:buClr>
              <a:buSzPct val="100000"/>
              <a:buFont typeface="Oswald"/>
              <a:buNone/>
              <a:defRPr sz="3000" b="1">
                <a:solidFill>
                  <a:srgbClr val="3796BF"/>
                </a:solidFill>
                <a:latin typeface="Oswald"/>
                <a:ea typeface="Oswald"/>
                <a:cs typeface="Oswald"/>
                <a:sym typeface="Oswald"/>
              </a:defRPr>
            </a:lvl1pPr>
            <a:lvl2pPr lvl="1">
              <a:spcBef>
                <a:spcPts val="0"/>
              </a:spcBef>
              <a:buClr>
                <a:srgbClr val="3796BF"/>
              </a:buClr>
              <a:buSzPct val="100000"/>
              <a:buFont typeface="Oswald"/>
              <a:buNone/>
              <a:defRPr sz="3000" b="1">
                <a:solidFill>
                  <a:srgbClr val="3796BF"/>
                </a:solidFill>
                <a:latin typeface="Oswald"/>
                <a:ea typeface="Oswald"/>
                <a:cs typeface="Oswald"/>
                <a:sym typeface="Oswald"/>
              </a:defRPr>
            </a:lvl2pPr>
            <a:lvl3pPr lvl="2">
              <a:spcBef>
                <a:spcPts val="0"/>
              </a:spcBef>
              <a:buClr>
                <a:srgbClr val="3796BF"/>
              </a:buClr>
              <a:buSzPct val="100000"/>
              <a:buFont typeface="Oswald"/>
              <a:buNone/>
              <a:defRPr sz="3000" b="1">
                <a:solidFill>
                  <a:srgbClr val="3796BF"/>
                </a:solidFill>
                <a:latin typeface="Oswald"/>
                <a:ea typeface="Oswald"/>
                <a:cs typeface="Oswald"/>
                <a:sym typeface="Oswald"/>
              </a:defRPr>
            </a:lvl3pPr>
            <a:lvl4pPr lvl="3">
              <a:spcBef>
                <a:spcPts val="0"/>
              </a:spcBef>
              <a:buClr>
                <a:srgbClr val="3796BF"/>
              </a:buClr>
              <a:buSzPct val="100000"/>
              <a:buFont typeface="Oswald"/>
              <a:buNone/>
              <a:defRPr sz="3000" b="1">
                <a:solidFill>
                  <a:srgbClr val="3796BF"/>
                </a:solidFill>
                <a:latin typeface="Oswald"/>
                <a:ea typeface="Oswald"/>
                <a:cs typeface="Oswald"/>
                <a:sym typeface="Oswald"/>
              </a:defRPr>
            </a:lvl4pPr>
            <a:lvl5pPr lvl="4">
              <a:spcBef>
                <a:spcPts val="0"/>
              </a:spcBef>
              <a:buClr>
                <a:srgbClr val="3796BF"/>
              </a:buClr>
              <a:buSzPct val="100000"/>
              <a:buFont typeface="Oswald"/>
              <a:buNone/>
              <a:defRPr sz="3000" b="1">
                <a:solidFill>
                  <a:srgbClr val="3796BF"/>
                </a:solidFill>
                <a:latin typeface="Oswald"/>
                <a:ea typeface="Oswald"/>
                <a:cs typeface="Oswald"/>
                <a:sym typeface="Oswald"/>
              </a:defRPr>
            </a:lvl5pPr>
            <a:lvl6pPr lvl="5">
              <a:spcBef>
                <a:spcPts val="0"/>
              </a:spcBef>
              <a:buClr>
                <a:srgbClr val="3796BF"/>
              </a:buClr>
              <a:buSzPct val="100000"/>
              <a:buFont typeface="Oswald"/>
              <a:buNone/>
              <a:defRPr sz="3000" b="1">
                <a:solidFill>
                  <a:srgbClr val="3796BF"/>
                </a:solidFill>
                <a:latin typeface="Oswald"/>
                <a:ea typeface="Oswald"/>
                <a:cs typeface="Oswald"/>
                <a:sym typeface="Oswald"/>
              </a:defRPr>
            </a:lvl6pPr>
            <a:lvl7pPr lvl="6">
              <a:spcBef>
                <a:spcPts val="0"/>
              </a:spcBef>
              <a:buClr>
                <a:srgbClr val="3796BF"/>
              </a:buClr>
              <a:buSzPct val="100000"/>
              <a:buFont typeface="Oswald"/>
              <a:buNone/>
              <a:defRPr sz="3000" b="1">
                <a:solidFill>
                  <a:srgbClr val="3796BF"/>
                </a:solidFill>
                <a:latin typeface="Oswald"/>
                <a:ea typeface="Oswald"/>
                <a:cs typeface="Oswald"/>
                <a:sym typeface="Oswald"/>
              </a:defRPr>
            </a:lvl7pPr>
            <a:lvl8pPr lvl="7">
              <a:spcBef>
                <a:spcPts val="0"/>
              </a:spcBef>
              <a:buClr>
                <a:srgbClr val="3796BF"/>
              </a:buClr>
              <a:buSzPct val="100000"/>
              <a:buFont typeface="Oswald"/>
              <a:buNone/>
              <a:defRPr sz="3000" b="1">
                <a:solidFill>
                  <a:srgbClr val="3796BF"/>
                </a:solidFill>
                <a:latin typeface="Oswald"/>
                <a:ea typeface="Oswald"/>
                <a:cs typeface="Oswald"/>
                <a:sym typeface="Oswald"/>
              </a:defRPr>
            </a:lvl8pPr>
            <a:lvl9pPr lvl="8">
              <a:spcBef>
                <a:spcPts val="0"/>
              </a:spcBef>
              <a:buClr>
                <a:srgbClr val="3796BF"/>
              </a:buClr>
              <a:buSzPct val="100000"/>
              <a:buFont typeface="Oswald"/>
              <a:buNone/>
              <a:defRPr sz="3000" b="1">
                <a:solidFill>
                  <a:srgbClr val="3796BF"/>
                </a:solidFill>
                <a:latin typeface="Oswald"/>
                <a:ea typeface="Oswald"/>
                <a:cs typeface="Oswald"/>
                <a:sym typeface="Oswald"/>
              </a:defRPr>
            </a:lvl9pPr>
          </a:lstStyle>
          <a:p>
            <a:endParaRPr/>
          </a:p>
        </p:txBody>
      </p:sp>
      <p:sp>
        <p:nvSpPr>
          <p:cNvPr id="7" name="Shape 7"/>
          <p:cNvSpPr txBox="1">
            <a:spLocks noGrp="1"/>
          </p:cNvSpPr>
          <p:nvPr>
            <p:ph type="body" idx="1"/>
          </p:nvPr>
        </p:nvSpPr>
        <p:spPr>
          <a:xfrm>
            <a:off x="1031425" y="1777125"/>
            <a:ext cx="5760300" cy="2521200"/>
          </a:xfrm>
          <a:prstGeom prst="rect">
            <a:avLst/>
          </a:prstGeom>
          <a:noFill/>
          <a:ln>
            <a:noFill/>
          </a:ln>
        </p:spPr>
        <p:txBody>
          <a:bodyPr lIns="91425" tIns="91425" rIns="91425" bIns="91425" anchor="t" anchorCtr="0"/>
          <a:lstStyle>
            <a:lvl1pPr lvl="0">
              <a:spcBef>
                <a:spcPts val="600"/>
              </a:spcBef>
              <a:buClr>
                <a:srgbClr val="4BB5D9"/>
              </a:buClr>
              <a:buSzPct val="100000"/>
              <a:buFont typeface="Roboto Condensed"/>
              <a:buChar char="»"/>
              <a:defRPr sz="2000">
                <a:solidFill>
                  <a:srgbClr val="607896"/>
                </a:solidFill>
                <a:latin typeface="Roboto Condensed"/>
                <a:ea typeface="Roboto Condensed"/>
                <a:cs typeface="Roboto Condensed"/>
                <a:sym typeface="Roboto Condensed"/>
              </a:defRPr>
            </a:lvl1pPr>
            <a:lvl2pPr lvl="1">
              <a:spcBef>
                <a:spcPts val="480"/>
              </a:spcBef>
              <a:buClr>
                <a:srgbClr val="4BB5D9"/>
              </a:buClr>
              <a:buSzPct val="100000"/>
              <a:buFont typeface="Roboto Condensed"/>
              <a:buChar char="⋄"/>
              <a:defRPr sz="2000">
                <a:solidFill>
                  <a:srgbClr val="607896"/>
                </a:solidFill>
                <a:latin typeface="Roboto Condensed"/>
                <a:ea typeface="Roboto Condensed"/>
                <a:cs typeface="Roboto Condensed"/>
                <a:sym typeface="Roboto Condensed"/>
              </a:defRPr>
            </a:lvl2pPr>
            <a:lvl3pPr lvl="2">
              <a:spcBef>
                <a:spcPts val="480"/>
              </a:spcBef>
              <a:buClr>
                <a:srgbClr val="607896"/>
              </a:buClr>
              <a:buSzPct val="100000"/>
              <a:buFont typeface="Roboto Condensed"/>
              <a:buChar char="⋄"/>
              <a:defRPr sz="2000">
                <a:solidFill>
                  <a:srgbClr val="607896"/>
                </a:solidFill>
                <a:latin typeface="Roboto Condensed"/>
                <a:ea typeface="Roboto Condensed"/>
                <a:cs typeface="Roboto Condensed"/>
                <a:sym typeface="Roboto Condensed"/>
              </a:defRPr>
            </a:lvl3pPr>
            <a:lvl4pPr lvl="3">
              <a:spcBef>
                <a:spcPts val="360"/>
              </a:spcBef>
              <a:buClr>
                <a:srgbClr val="607896"/>
              </a:buClr>
              <a:buSzPct val="100000"/>
              <a:buFont typeface="Roboto Condensed"/>
              <a:buChar char="⋄"/>
              <a:defRPr sz="2000">
                <a:solidFill>
                  <a:srgbClr val="607896"/>
                </a:solidFill>
                <a:latin typeface="Roboto Condensed"/>
                <a:ea typeface="Roboto Condensed"/>
                <a:cs typeface="Roboto Condensed"/>
                <a:sym typeface="Roboto Condensed"/>
              </a:defRPr>
            </a:lvl4pPr>
            <a:lvl5pPr lvl="4">
              <a:spcBef>
                <a:spcPts val="360"/>
              </a:spcBef>
              <a:buClr>
                <a:srgbClr val="607896"/>
              </a:buClr>
              <a:buSzPct val="100000"/>
              <a:buFont typeface="Roboto Condensed"/>
              <a:buChar char="⋄"/>
              <a:defRPr sz="2000">
                <a:solidFill>
                  <a:srgbClr val="607896"/>
                </a:solidFill>
                <a:latin typeface="Roboto Condensed"/>
                <a:ea typeface="Roboto Condensed"/>
                <a:cs typeface="Roboto Condensed"/>
                <a:sym typeface="Roboto Condensed"/>
              </a:defRPr>
            </a:lvl5pPr>
            <a:lvl6pPr lvl="5">
              <a:spcBef>
                <a:spcPts val="360"/>
              </a:spcBef>
              <a:buClr>
                <a:srgbClr val="607896"/>
              </a:buClr>
              <a:buSzPct val="100000"/>
              <a:buFont typeface="Roboto Condensed"/>
              <a:buChar char="⋄"/>
              <a:defRPr sz="2000">
                <a:solidFill>
                  <a:srgbClr val="607896"/>
                </a:solidFill>
                <a:latin typeface="Roboto Condensed"/>
                <a:ea typeface="Roboto Condensed"/>
                <a:cs typeface="Roboto Condensed"/>
                <a:sym typeface="Roboto Condensed"/>
              </a:defRPr>
            </a:lvl6pPr>
            <a:lvl7pPr lvl="6">
              <a:spcBef>
                <a:spcPts val="360"/>
              </a:spcBef>
              <a:buClr>
                <a:srgbClr val="607896"/>
              </a:buClr>
              <a:buSzPct val="100000"/>
              <a:buFont typeface="Roboto Condensed"/>
              <a:defRPr sz="2000">
                <a:solidFill>
                  <a:srgbClr val="607896"/>
                </a:solidFill>
                <a:latin typeface="Roboto Condensed"/>
                <a:ea typeface="Roboto Condensed"/>
                <a:cs typeface="Roboto Condensed"/>
                <a:sym typeface="Roboto Condensed"/>
              </a:defRPr>
            </a:lvl7pPr>
            <a:lvl8pPr lvl="7">
              <a:spcBef>
                <a:spcPts val="360"/>
              </a:spcBef>
              <a:buClr>
                <a:srgbClr val="607896"/>
              </a:buClr>
              <a:buSzPct val="100000"/>
              <a:buFont typeface="Roboto Condensed"/>
              <a:defRPr sz="2000">
                <a:solidFill>
                  <a:srgbClr val="607896"/>
                </a:solidFill>
                <a:latin typeface="Roboto Condensed"/>
                <a:ea typeface="Roboto Condensed"/>
                <a:cs typeface="Roboto Condensed"/>
                <a:sym typeface="Roboto Condensed"/>
              </a:defRPr>
            </a:lvl8pPr>
            <a:lvl9pPr lvl="8">
              <a:spcBef>
                <a:spcPts val="360"/>
              </a:spcBef>
              <a:buClr>
                <a:srgbClr val="607896"/>
              </a:buClr>
              <a:buSzPct val="100000"/>
              <a:buFont typeface="Roboto Condensed"/>
              <a:defRPr sz="2000">
                <a:solidFill>
                  <a:srgbClr val="607896"/>
                </a:solidFill>
                <a:latin typeface="Roboto Condensed"/>
                <a:ea typeface="Roboto Condensed"/>
                <a:cs typeface="Roboto Condensed"/>
                <a:sym typeface="Roboto Condense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hyperlink" Target="mailto:joyce.ch.lin@gmail.com" TargetMode="External"/><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hyperlink" Target="https://www.fontsquirrel.com/fonts/oswald" TargetMode="External"/><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hyperlink" Target="https://www.fontsquirrel.com/fonts/roboto"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a:spLocks noGrp="1"/>
          </p:cNvSpPr>
          <p:nvPr>
            <p:ph type="ctrTitle"/>
          </p:nvPr>
        </p:nvSpPr>
        <p:spPr>
          <a:xfrm>
            <a:off x="0" y="2575554"/>
            <a:ext cx="8755529" cy="1159800"/>
          </a:xfrm>
          <a:prstGeom prst="rect">
            <a:avLst/>
          </a:prstGeom>
        </p:spPr>
        <p:txBody>
          <a:bodyPr lIns="91425" tIns="91425" rIns="91425" bIns="91425" anchor="b" anchorCtr="0">
            <a:noAutofit/>
          </a:bodyPr>
          <a:lstStyle/>
          <a:p>
            <a:pPr lvl="0"/>
            <a:r>
              <a:rPr lang="en-US" altLang="zh-TW" sz="3000" b="0" dirty="0">
                <a:latin typeface="Century Gothic" panose="020B0502020202020204" pitchFamily="34" charset="0"/>
              </a:rPr>
              <a:t>CAPSTONE </a:t>
            </a:r>
            <a:br>
              <a:rPr lang="en-US" altLang="zh-TW" sz="3000" b="0" dirty="0">
                <a:latin typeface="Century Gothic" panose="020B0502020202020204" pitchFamily="34" charset="0"/>
              </a:rPr>
            </a:br>
            <a:r>
              <a:rPr lang="en-US" altLang="zh-TW" sz="3400" b="0" dirty="0">
                <a:latin typeface="Century Gothic" panose="020B0502020202020204" pitchFamily="34" charset="0"/>
              </a:rPr>
              <a:t>Event Extraction and trending from Twitter</a:t>
            </a:r>
            <a:endParaRPr lang="en" sz="3400" b="0" dirty="0">
              <a:latin typeface="Century Gothic" panose="020B0502020202020204" pitchFamily="34" charset="0"/>
            </a:endParaRPr>
          </a:p>
        </p:txBody>
      </p:sp>
      <p:sp>
        <p:nvSpPr>
          <p:cNvPr id="3" name="Subtitle 2">
            <a:extLst>
              <a:ext uri="{FF2B5EF4-FFF2-40B4-BE49-F238E27FC236}">
                <a16:creationId xmlns:a16="http://schemas.microsoft.com/office/drawing/2014/main" id="{04F960B9-7394-4402-A1AC-33C1623CC0B2}"/>
              </a:ext>
            </a:extLst>
          </p:cNvPr>
          <p:cNvSpPr txBox="1">
            <a:spLocks/>
          </p:cNvSpPr>
          <p:nvPr/>
        </p:nvSpPr>
        <p:spPr>
          <a:xfrm>
            <a:off x="0" y="3644826"/>
            <a:ext cx="7244219" cy="685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b="1" dirty="0">
                <a:solidFill>
                  <a:srgbClr val="FF9933"/>
                </a:solidFill>
              </a:rPr>
              <a:t>Joyce Lin, General assembly,  data science immersive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2" name="Rectangle 1">
            <a:extLst>
              <a:ext uri="{FF2B5EF4-FFF2-40B4-BE49-F238E27FC236}">
                <a16:creationId xmlns:a16="http://schemas.microsoft.com/office/drawing/2014/main" id="{4A939861-AE01-4064-A8C2-85FB62299CAA}"/>
              </a:ext>
            </a:extLst>
          </p:cNvPr>
          <p:cNvSpPr/>
          <p:nvPr/>
        </p:nvSpPr>
        <p:spPr>
          <a:xfrm>
            <a:off x="1036138" y="1830425"/>
            <a:ext cx="6486452" cy="2585323"/>
          </a:xfrm>
          <a:prstGeom prst="rect">
            <a:avLst/>
          </a:prstGeom>
        </p:spPr>
        <p:txBody>
          <a:bodyPr wrap="square">
            <a:spAutoFit/>
          </a:bodyPr>
          <a:lstStyle/>
          <a:p>
            <a:pPr marL="171450" lvl="0" indent="-171450">
              <a:buFont typeface="Wingdings" panose="05000000000000000000" pitchFamily="2" charset="2"/>
              <a:buChar char="§"/>
            </a:pPr>
            <a:r>
              <a:rPr lang="en-US" sz="1800" dirty="0">
                <a:solidFill>
                  <a:schemeClr val="accent1">
                    <a:lumMod val="75000"/>
                  </a:schemeClr>
                </a:solidFill>
                <a:latin typeface="Roboto Condensed"/>
              </a:rPr>
              <a:t>In this model, we are trying to extract informational tweets (tweets related to a topic or even) from noise.</a:t>
            </a:r>
          </a:p>
          <a:p>
            <a:pPr marL="171450" lvl="0" indent="-171450">
              <a:buFont typeface="Wingdings" panose="05000000000000000000" pitchFamily="2" charset="2"/>
              <a:buChar char="§"/>
            </a:pPr>
            <a:r>
              <a:rPr lang="en-US" sz="1800" dirty="0">
                <a:solidFill>
                  <a:schemeClr val="accent1">
                    <a:lumMod val="75000"/>
                  </a:schemeClr>
                </a:solidFill>
                <a:latin typeface="Roboto Condensed"/>
              </a:rPr>
              <a:t>We also try to find similarities between tweets weather on the same topic or not</a:t>
            </a:r>
          </a:p>
          <a:p>
            <a:pPr marL="171450" indent="-171450">
              <a:buFont typeface="Wingdings" panose="05000000000000000000" pitchFamily="2" charset="2"/>
              <a:buChar char="§"/>
            </a:pPr>
            <a:r>
              <a:rPr lang="en-US" sz="1800" dirty="0">
                <a:solidFill>
                  <a:schemeClr val="accent1">
                    <a:lumMod val="75000"/>
                  </a:schemeClr>
                </a:solidFill>
                <a:latin typeface="Roboto Condensed"/>
              </a:rPr>
              <a:t>Several Vectorizers were tried in the experiment.</a:t>
            </a:r>
          </a:p>
          <a:p>
            <a:pPr marL="285750" lvl="7" indent="-285750">
              <a:buFont typeface="Wingdings" panose="05000000000000000000" pitchFamily="2" charset="2"/>
              <a:buChar char="q"/>
            </a:pPr>
            <a:r>
              <a:rPr lang="en-US" sz="1800" dirty="0">
                <a:solidFill>
                  <a:schemeClr val="accent1">
                    <a:lumMod val="75000"/>
                  </a:schemeClr>
                </a:solidFill>
                <a:latin typeface="Roboto Condensed"/>
              </a:rPr>
              <a:t>There is no perfect vectorizer from the shelf</a:t>
            </a:r>
          </a:p>
          <a:p>
            <a:pPr marL="285750" lvl="6" indent="-285750">
              <a:buFont typeface="Wingdings" panose="05000000000000000000" pitchFamily="2" charset="2"/>
              <a:buChar char="q"/>
            </a:pPr>
            <a:r>
              <a:rPr lang="en-US" sz="1800" dirty="0">
                <a:solidFill>
                  <a:schemeClr val="accent1">
                    <a:lumMod val="75000"/>
                  </a:schemeClr>
                </a:solidFill>
                <a:latin typeface="Roboto Condensed"/>
              </a:rPr>
              <a:t>We are settle on TFIDF due to it gives us better similarity score</a:t>
            </a:r>
          </a:p>
          <a:p>
            <a:pPr marL="171450" lvl="0" indent="-171450">
              <a:buFont typeface="Wingdings" panose="05000000000000000000" pitchFamily="2" charset="2"/>
              <a:buChar char="§"/>
            </a:pPr>
            <a:endParaRPr lang="en-US" sz="1800" dirty="0">
              <a:solidFill>
                <a:schemeClr val="accent1">
                  <a:lumMod val="75000"/>
                </a:schemeClr>
              </a:solidFill>
              <a:latin typeface="Roboto Condensed"/>
            </a:endParaRPr>
          </a:p>
        </p:txBody>
      </p:sp>
      <p:sp>
        <p:nvSpPr>
          <p:cNvPr id="5" name="Shape 291">
            <a:extLst>
              <a:ext uri="{FF2B5EF4-FFF2-40B4-BE49-F238E27FC236}">
                <a16:creationId xmlns:a16="http://schemas.microsoft.com/office/drawing/2014/main" id="{DB2F3B3F-5EE8-4AF2-819C-24E1083232D4}"/>
              </a:ext>
            </a:extLst>
          </p:cNvPr>
          <p:cNvSpPr txBox="1">
            <a:spLocks/>
          </p:cNvSpPr>
          <p:nvPr/>
        </p:nvSpPr>
        <p:spPr>
          <a:xfrm>
            <a:off x="1036138" y="1149725"/>
            <a:ext cx="6321000" cy="680700"/>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796BF"/>
              </a:buClr>
              <a:buSzPct val="100000"/>
              <a:buFont typeface="Oswald"/>
              <a:buNone/>
              <a:defRPr sz="3000" b="1" i="0" u="none" strike="noStrike" cap="none">
                <a:solidFill>
                  <a:srgbClr val="3796BF"/>
                </a:solidFill>
                <a:latin typeface="Oswald"/>
                <a:ea typeface="Oswald"/>
                <a:cs typeface="Oswald"/>
                <a:sym typeface="Oswald"/>
              </a:defRPr>
            </a:lvl1pPr>
            <a:lvl2pPr lvl="1">
              <a:spcBef>
                <a:spcPts val="0"/>
              </a:spcBef>
              <a:buClr>
                <a:srgbClr val="3796BF"/>
              </a:buClr>
              <a:buSzPct val="100000"/>
              <a:buFont typeface="Oswald"/>
              <a:buNone/>
              <a:defRPr sz="3000" b="1">
                <a:solidFill>
                  <a:srgbClr val="3796BF"/>
                </a:solidFill>
                <a:latin typeface="Oswald"/>
                <a:ea typeface="Oswald"/>
                <a:cs typeface="Oswald"/>
                <a:sym typeface="Oswald"/>
              </a:defRPr>
            </a:lvl2pPr>
            <a:lvl3pPr lvl="2">
              <a:spcBef>
                <a:spcPts val="0"/>
              </a:spcBef>
              <a:buClr>
                <a:srgbClr val="3796BF"/>
              </a:buClr>
              <a:buSzPct val="100000"/>
              <a:buFont typeface="Oswald"/>
              <a:buNone/>
              <a:defRPr sz="3000" b="1">
                <a:solidFill>
                  <a:srgbClr val="3796BF"/>
                </a:solidFill>
                <a:latin typeface="Oswald"/>
                <a:ea typeface="Oswald"/>
                <a:cs typeface="Oswald"/>
                <a:sym typeface="Oswald"/>
              </a:defRPr>
            </a:lvl3pPr>
            <a:lvl4pPr lvl="3">
              <a:spcBef>
                <a:spcPts val="0"/>
              </a:spcBef>
              <a:buClr>
                <a:srgbClr val="3796BF"/>
              </a:buClr>
              <a:buSzPct val="100000"/>
              <a:buFont typeface="Oswald"/>
              <a:buNone/>
              <a:defRPr sz="3000" b="1">
                <a:solidFill>
                  <a:srgbClr val="3796BF"/>
                </a:solidFill>
                <a:latin typeface="Oswald"/>
                <a:ea typeface="Oswald"/>
                <a:cs typeface="Oswald"/>
                <a:sym typeface="Oswald"/>
              </a:defRPr>
            </a:lvl4pPr>
            <a:lvl5pPr lvl="4">
              <a:spcBef>
                <a:spcPts val="0"/>
              </a:spcBef>
              <a:buClr>
                <a:srgbClr val="3796BF"/>
              </a:buClr>
              <a:buSzPct val="100000"/>
              <a:buFont typeface="Oswald"/>
              <a:buNone/>
              <a:defRPr sz="3000" b="1">
                <a:solidFill>
                  <a:srgbClr val="3796BF"/>
                </a:solidFill>
                <a:latin typeface="Oswald"/>
                <a:ea typeface="Oswald"/>
                <a:cs typeface="Oswald"/>
                <a:sym typeface="Oswald"/>
              </a:defRPr>
            </a:lvl5pPr>
            <a:lvl6pPr lvl="5">
              <a:spcBef>
                <a:spcPts val="0"/>
              </a:spcBef>
              <a:buClr>
                <a:srgbClr val="3796BF"/>
              </a:buClr>
              <a:buSzPct val="100000"/>
              <a:buFont typeface="Oswald"/>
              <a:buNone/>
              <a:defRPr sz="3000" b="1">
                <a:solidFill>
                  <a:srgbClr val="3796BF"/>
                </a:solidFill>
                <a:latin typeface="Oswald"/>
                <a:ea typeface="Oswald"/>
                <a:cs typeface="Oswald"/>
                <a:sym typeface="Oswald"/>
              </a:defRPr>
            </a:lvl6pPr>
            <a:lvl7pPr lvl="6">
              <a:spcBef>
                <a:spcPts val="0"/>
              </a:spcBef>
              <a:buClr>
                <a:srgbClr val="3796BF"/>
              </a:buClr>
              <a:buSzPct val="100000"/>
              <a:buFont typeface="Oswald"/>
              <a:buNone/>
              <a:defRPr sz="3000" b="1">
                <a:solidFill>
                  <a:srgbClr val="3796BF"/>
                </a:solidFill>
                <a:latin typeface="Oswald"/>
                <a:ea typeface="Oswald"/>
                <a:cs typeface="Oswald"/>
                <a:sym typeface="Oswald"/>
              </a:defRPr>
            </a:lvl7pPr>
            <a:lvl8pPr lvl="7">
              <a:spcBef>
                <a:spcPts val="0"/>
              </a:spcBef>
              <a:buClr>
                <a:srgbClr val="3796BF"/>
              </a:buClr>
              <a:buSzPct val="100000"/>
              <a:buFont typeface="Oswald"/>
              <a:buNone/>
              <a:defRPr sz="3000" b="1">
                <a:solidFill>
                  <a:srgbClr val="3796BF"/>
                </a:solidFill>
                <a:latin typeface="Oswald"/>
                <a:ea typeface="Oswald"/>
                <a:cs typeface="Oswald"/>
                <a:sym typeface="Oswald"/>
              </a:defRPr>
            </a:lvl8pPr>
            <a:lvl9pPr lvl="8">
              <a:spcBef>
                <a:spcPts val="0"/>
              </a:spcBef>
              <a:buClr>
                <a:srgbClr val="3796BF"/>
              </a:buClr>
              <a:buSzPct val="100000"/>
              <a:buFont typeface="Oswald"/>
              <a:buNone/>
              <a:defRPr sz="3000" b="1">
                <a:solidFill>
                  <a:srgbClr val="3796BF"/>
                </a:solidFill>
                <a:latin typeface="Oswald"/>
                <a:ea typeface="Oswald"/>
                <a:cs typeface="Oswald"/>
                <a:sym typeface="Oswald"/>
              </a:defRPr>
            </a:lvl9pPr>
          </a:lstStyle>
          <a:p>
            <a:r>
              <a:rPr lang="en-US" dirty="0"/>
              <a:t>TOPIC MODELING</a:t>
            </a:r>
            <a:endParaRPr lang="e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4" name="TextBox 3">
            <a:extLst>
              <a:ext uri="{FF2B5EF4-FFF2-40B4-BE49-F238E27FC236}">
                <a16:creationId xmlns:a16="http://schemas.microsoft.com/office/drawing/2014/main" id="{C16C3B30-C565-4B38-8E0B-A4E8D3ECB7CD}"/>
              </a:ext>
            </a:extLst>
          </p:cNvPr>
          <p:cNvSpPr txBox="1"/>
          <p:nvPr/>
        </p:nvSpPr>
        <p:spPr>
          <a:xfrm>
            <a:off x="3585099" y="236506"/>
            <a:ext cx="5452849" cy="4124206"/>
          </a:xfrm>
          <a:prstGeom prst="rect">
            <a:avLst/>
          </a:prstGeom>
          <a:noFill/>
        </p:spPr>
        <p:txBody>
          <a:bodyPr wrap="square" rtlCol="0">
            <a:spAutoFit/>
          </a:bodyPr>
          <a:lstStyle/>
          <a:p>
            <a:r>
              <a:rPr lang="en-US" sz="1800" dirty="0">
                <a:solidFill>
                  <a:schemeClr val="bg1"/>
                </a:solidFill>
                <a:latin typeface="Roboto Condensed"/>
              </a:rPr>
              <a:t>To test how the Vectorizer perform on the tweet dataset </a:t>
            </a:r>
          </a:p>
          <a:p>
            <a:pPr marL="342900" indent="-342900">
              <a:buFont typeface="+mj-lt"/>
              <a:buAutoNum type="arabicPeriod"/>
            </a:pPr>
            <a:r>
              <a:rPr lang="en-US" sz="1800" dirty="0">
                <a:solidFill>
                  <a:schemeClr val="bg1"/>
                </a:solidFill>
                <a:latin typeface="Roboto Condensed"/>
              </a:rPr>
              <a:t>We first extract event tweets as event group (we call it: group A)</a:t>
            </a:r>
          </a:p>
          <a:p>
            <a:pPr marL="342900" indent="-342900">
              <a:buFont typeface="+mj-lt"/>
              <a:buAutoNum type="arabicPeriod"/>
            </a:pPr>
            <a:r>
              <a:rPr lang="en-US" sz="1800" dirty="0">
                <a:solidFill>
                  <a:schemeClr val="bg1"/>
                </a:solidFill>
                <a:latin typeface="Roboto Condensed"/>
              </a:rPr>
              <a:t>Then randomly select same amount of tweets from the rest of dataset (group B)</a:t>
            </a:r>
          </a:p>
          <a:p>
            <a:pPr marL="342900" indent="-342900">
              <a:buFont typeface="+mj-lt"/>
              <a:buAutoNum type="arabicPeriod"/>
            </a:pPr>
            <a:r>
              <a:rPr lang="en-US" sz="1800" dirty="0">
                <a:solidFill>
                  <a:schemeClr val="bg1"/>
                </a:solidFill>
                <a:latin typeface="Roboto Condensed"/>
              </a:rPr>
              <a:t>Split A group randomly into A1 and A2 (in this case we did a 30 / 70 split)  </a:t>
            </a:r>
          </a:p>
          <a:p>
            <a:pPr marL="342900" indent="-342900">
              <a:buFont typeface="+mj-lt"/>
              <a:buAutoNum type="arabicPeriod"/>
            </a:pPr>
            <a:r>
              <a:rPr lang="en-US" sz="1800" dirty="0">
                <a:solidFill>
                  <a:schemeClr val="bg1"/>
                </a:solidFill>
                <a:latin typeface="Roboto Condensed"/>
              </a:rPr>
              <a:t>Split B group into B1 and B2 using the same method</a:t>
            </a:r>
          </a:p>
          <a:p>
            <a:pPr marL="342900" indent="-342900">
              <a:buFont typeface="+mj-lt"/>
              <a:buAutoNum type="arabicPeriod"/>
            </a:pPr>
            <a:r>
              <a:rPr lang="en-US" sz="1800" dirty="0">
                <a:solidFill>
                  <a:schemeClr val="bg1"/>
                </a:solidFill>
                <a:latin typeface="Roboto Condensed"/>
              </a:rPr>
              <a:t>Finally, we can exam the similarity between each sub groups using machine learning tool like  cosine similarity </a:t>
            </a:r>
            <a:endParaRPr lang="en-US" dirty="0"/>
          </a:p>
          <a:p>
            <a:endParaRPr lang="en-US" dirty="0"/>
          </a:p>
          <a:p>
            <a:endParaRPr lang="en-US" dirty="0"/>
          </a:p>
        </p:txBody>
      </p:sp>
      <p:pic>
        <p:nvPicPr>
          <p:cNvPr id="2" name="Picture 1">
            <a:extLst>
              <a:ext uri="{FF2B5EF4-FFF2-40B4-BE49-F238E27FC236}">
                <a16:creationId xmlns:a16="http://schemas.microsoft.com/office/drawing/2014/main" id="{485AD87C-060C-42E5-87CA-5C45A5F52379}"/>
              </a:ext>
            </a:extLst>
          </p:cNvPr>
          <p:cNvPicPr>
            <a:picLocks noChangeAspect="1"/>
          </p:cNvPicPr>
          <p:nvPr/>
        </p:nvPicPr>
        <p:blipFill>
          <a:blip r:embed="rId3"/>
          <a:stretch>
            <a:fillRect/>
          </a:stretch>
        </p:blipFill>
        <p:spPr>
          <a:xfrm>
            <a:off x="3622871" y="288503"/>
            <a:ext cx="5377306" cy="3513682"/>
          </a:xfrm>
          <a:prstGeom prst="rect">
            <a:avLst/>
          </a:prstGeom>
        </p:spPr>
      </p:pic>
      <p:sp>
        <p:nvSpPr>
          <p:cNvPr id="6" name="Shape 291">
            <a:extLst>
              <a:ext uri="{FF2B5EF4-FFF2-40B4-BE49-F238E27FC236}">
                <a16:creationId xmlns:a16="http://schemas.microsoft.com/office/drawing/2014/main" id="{6FEA6746-83A3-416B-8D43-7AB90FB57BBC}"/>
              </a:ext>
            </a:extLst>
          </p:cNvPr>
          <p:cNvSpPr txBox="1">
            <a:spLocks/>
          </p:cNvSpPr>
          <p:nvPr/>
        </p:nvSpPr>
        <p:spPr>
          <a:xfrm>
            <a:off x="400514" y="546410"/>
            <a:ext cx="3139936" cy="680700"/>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796BF"/>
              </a:buClr>
              <a:buSzPct val="100000"/>
              <a:buFont typeface="Oswald"/>
              <a:buNone/>
              <a:defRPr sz="3000" b="1" i="0" u="none" strike="noStrike" cap="none">
                <a:solidFill>
                  <a:srgbClr val="3796BF"/>
                </a:solidFill>
                <a:latin typeface="Oswald"/>
                <a:ea typeface="Oswald"/>
                <a:cs typeface="Oswald"/>
                <a:sym typeface="Oswald"/>
              </a:defRPr>
            </a:lvl1pPr>
            <a:lvl2pPr lvl="1">
              <a:spcBef>
                <a:spcPts val="0"/>
              </a:spcBef>
              <a:buClr>
                <a:srgbClr val="3796BF"/>
              </a:buClr>
              <a:buSzPct val="100000"/>
              <a:buFont typeface="Oswald"/>
              <a:buNone/>
              <a:defRPr sz="3000" b="1">
                <a:solidFill>
                  <a:srgbClr val="3796BF"/>
                </a:solidFill>
                <a:latin typeface="Oswald"/>
                <a:ea typeface="Oswald"/>
                <a:cs typeface="Oswald"/>
                <a:sym typeface="Oswald"/>
              </a:defRPr>
            </a:lvl2pPr>
            <a:lvl3pPr lvl="2">
              <a:spcBef>
                <a:spcPts val="0"/>
              </a:spcBef>
              <a:buClr>
                <a:srgbClr val="3796BF"/>
              </a:buClr>
              <a:buSzPct val="100000"/>
              <a:buFont typeface="Oswald"/>
              <a:buNone/>
              <a:defRPr sz="3000" b="1">
                <a:solidFill>
                  <a:srgbClr val="3796BF"/>
                </a:solidFill>
                <a:latin typeface="Oswald"/>
                <a:ea typeface="Oswald"/>
                <a:cs typeface="Oswald"/>
                <a:sym typeface="Oswald"/>
              </a:defRPr>
            </a:lvl3pPr>
            <a:lvl4pPr lvl="3">
              <a:spcBef>
                <a:spcPts val="0"/>
              </a:spcBef>
              <a:buClr>
                <a:srgbClr val="3796BF"/>
              </a:buClr>
              <a:buSzPct val="100000"/>
              <a:buFont typeface="Oswald"/>
              <a:buNone/>
              <a:defRPr sz="3000" b="1">
                <a:solidFill>
                  <a:srgbClr val="3796BF"/>
                </a:solidFill>
                <a:latin typeface="Oswald"/>
                <a:ea typeface="Oswald"/>
                <a:cs typeface="Oswald"/>
                <a:sym typeface="Oswald"/>
              </a:defRPr>
            </a:lvl4pPr>
            <a:lvl5pPr lvl="4">
              <a:spcBef>
                <a:spcPts val="0"/>
              </a:spcBef>
              <a:buClr>
                <a:srgbClr val="3796BF"/>
              </a:buClr>
              <a:buSzPct val="100000"/>
              <a:buFont typeface="Oswald"/>
              <a:buNone/>
              <a:defRPr sz="3000" b="1">
                <a:solidFill>
                  <a:srgbClr val="3796BF"/>
                </a:solidFill>
                <a:latin typeface="Oswald"/>
                <a:ea typeface="Oswald"/>
                <a:cs typeface="Oswald"/>
                <a:sym typeface="Oswald"/>
              </a:defRPr>
            </a:lvl5pPr>
            <a:lvl6pPr lvl="5">
              <a:spcBef>
                <a:spcPts val="0"/>
              </a:spcBef>
              <a:buClr>
                <a:srgbClr val="3796BF"/>
              </a:buClr>
              <a:buSzPct val="100000"/>
              <a:buFont typeface="Oswald"/>
              <a:buNone/>
              <a:defRPr sz="3000" b="1">
                <a:solidFill>
                  <a:srgbClr val="3796BF"/>
                </a:solidFill>
                <a:latin typeface="Oswald"/>
                <a:ea typeface="Oswald"/>
                <a:cs typeface="Oswald"/>
                <a:sym typeface="Oswald"/>
              </a:defRPr>
            </a:lvl6pPr>
            <a:lvl7pPr lvl="6">
              <a:spcBef>
                <a:spcPts val="0"/>
              </a:spcBef>
              <a:buClr>
                <a:srgbClr val="3796BF"/>
              </a:buClr>
              <a:buSzPct val="100000"/>
              <a:buFont typeface="Oswald"/>
              <a:buNone/>
              <a:defRPr sz="3000" b="1">
                <a:solidFill>
                  <a:srgbClr val="3796BF"/>
                </a:solidFill>
                <a:latin typeface="Oswald"/>
                <a:ea typeface="Oswald"/>
                <a:cs typeface="Oswald"/>
                <a:sym typeface="Oswald"/>
              </a:defRPr>
            </a:lvl7pPr>
            <a:lvl8pPr lvl="7">
              <a:spcBef>
                <a:spcPts val="0"/>
              </a:spcBef>
              <a:buClr>
                <a:srgbClr val="3796BF"/>
              </a:buClr>
              <a:buSzPct val="100000"/>
              <a:buFont typeface="Oswald"/>
              <a:buNone/>
              <a:defRPr sz="3000" b="1">
                <a:solidFill>
                  <a:srgbClr val="3796BF"/>
                </a:solidFill>
                <a:latin typeface="Oswald"/>
                <a:ea typeface="Oswald"/>
                <a:cs typeface="Oswald"/>
                <a:sym typeface="Oswald"/>
              </a:defRPr>
            </a:lvl8pPr>
            <a:lvl9pPr lvl="8">
              <a:spcBef>
                <a:spcPts val="0"/>
              </a:spcBef>
              <a:buClr>
                <a:srgbClr val="3796BF"/>
              </a:buClr>
              <a:buSzPct val="100000"/>
              <a:buFont typeface="Oswald"/>
              <a:buNone/>
              <a:defRPr sz="3000" b="1">
                <a:solidFill>
                  <a:srgbClr val="3796BF"/>
                </a:solidFill>
                <a:latin typeface="Oswald"/>
                <a:ea typeface="Oswald"/>
                <a:cs typeface="Oswald"/>
                <a:sym typeface="Oswald"/>
              </a:defRPr>
            </a:lvl9pPr>
          </a:lstStyle>
          <a:p>
            <a:r>
              <a:rPr lang="en-US" dirty="0">
                <a:solidFill>
                  <a:schemeClr val="bg1"/>
                </a:solidFill>
              </a:rPr>
              <a:t>TOPIC MODELING</a:t>
            </a:r>
            <a:endParaRPr lang="en" dirty="0">
              <a:solidFill>
                <a:schemeClr val="bg1"/>
              </a:solidFill>
            </a:endParaRPr>
          </a:p>
        </p:txBody>
      </p:sp>
      <p:sp>
        <p:nvSpPr>
          <p:cNvPr id="7" name="Shape 291">
            <a:extLst>
              <a:ext uri="{FF2B5EF4-FFF2-40B4-BE49-F238E27FC236}">
                <a16:creationId xmlns:a16="http://schemas.microsoft.com/office/drawing/2014/main" id="{ADF60845-C5AB-410F-804C-7D36E5E61359}"/>
              </a:ext>
            </a:extLst>
          </p:cNvPr>
          <p:cNvSpPr txBox="1">
            <a:spLocks/>
          </p:cNvSpPr>
          <p:nvPr/>
        </p:nvSpPr>
        <p:spPr>
          <a:xfrm>
            <a:off x="5156462" y="4126596"/>
            <a:ext cx="3949831" cy="680700"/>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796BF"/>
              </a:buClr>
              <a:buSzPct val="100000"/>
              <a:buFont typeface="Oswald"/>
              <a:buNone/>
              <a:defRPr sz="3000" b="1" i="0" u="none" strike="noStrike" cap="none">
                <a:solidFill>
                  <a:srgbClr val="3796BF"/>
                </a:solidFill>
                <a:latin typeface="Oswald"/>
                <a:ea typeface="Oswald"/>
                <a:cs typeface="Oswald"/>
                <a:sym typeface="Oswald"/>
              </a:defRPr>
            </a:lvl1pPr>
            <a:lvl2pPr lvl="1">
              <a:spcBef>
                <a:spcPts val="0"/>
              </a:spcBef>
              <a:buClr>
                <a:srgbClr val="3796BF"/>
              </a:buClr>
              <a:buSzPct val="100000"/>
              <a:buFont typeface="Oswald"/>
              <a:buNone/>
              <a:defRPr sz="3000" b="1">
                <a:solidFill>
                  <a:srgbClr val="3796BF"/>
                </a:solidFill>
                <a:latin typeface="Oswald"/>
                <a:ea typeface="Oswald"/>
                <a:cs typeface="Oswald"/>
                <a:sym typeface="Oswald"/>
              </a:defRPr>
            </a:lvl2pPr>
            <a:lvl3pPr lvl="2">
              <a:spcBef>
                <a:spcPts val="0"/>
              </a:spcBef>
              <a:buClr>
                <a:srgbClr val="3796BF"/>
              </a:buClr>
              <a:buSzPct val="100000"/>
              <a:buFont typeface="Oswald"/>
              <a:buNone/>
              <a:defRPr sz="3000" b="1">
                <a:solidFill>
                  <a:srgbClr val="3796BF"/>
                </a:solidFill>
                <a:latin typeface="Oswald"/>
                <a:ea typeface="Oswald"/>
                <a:cs typeface="Oswald"/>
                <a:sym typeface="Oswald"/>
              </a:defRPr>
            </a:lvl3pPr>
            <a:lvl4pPr lvl="3">
              <a:spcBef>
                <a:spcPts val="0"/>
              </a:spcBef>
              <a:buClr>
                <a:srgbClr val="3796BF"/>
              </a:buClr>
              <a:buSzPct val="100000"/>
              <a:buFont typeface="Oswald"/>
              <a:buNone/>
              <a:defRPr sz="3000" b="1">
                <a:solidFill>
                  <a:srgbClr val="3796BF"/>
                </a:solidFill>
                <a:latin typeface="Oswald"/>
                <a:ea typeface="Oswald"/>
                <a:cs typeface="Oswald"/>
                <a:sym typeface="Oswald"/>
              </a:defRPr>
            </a:lvl4pPr>
            <a:lvl5pPr lvl="4">
              <a:spcBef>
                <a:spcPts val="0"/>
              </a:spcBef>
              <a:buClr>
                <a:srgbClr val="3796BF"/>
              </a:buClr>
              <a:buSzPct val="100000"/>
              <a:buFont typeface="Oswald"/>
              <a:buNone/>
              <a:defRPr sz="3000" b="1">
                <a:solidFill>
                  <a:srgbClr val="3796BF"/>
                </a:solidFill>
                <a:latin typeface="Oswald"/>
                <a:ea typeface="Oswald"/>
                <a:cs typeface="Oswald"/>
                <a:sym typeface="Oswald"/>
              </a:defRPr>
            </a:lvl5pPr>
            <a:lvl6pPr lvl="5">
              <a:spcBef>
                <a:spcPts val="0"/>
              </a:spcBef>
              <a:buClr>
                <a:srgbClr val="3796BF"/>
              </a:buClr>
              <a:buSzPct val="100000"/>
              <a:buFont typeface="Oswald"/>
              <a:buNone/>
              <a:defRPr sz="3000" b="1">
                <a:solidFill>
                  <a:srgbClr val="3796BF"/>
                </a:solidFill>
                <a:latin typeface="Oswald"/>
                <a:ea typeface="Oswald"/>
                <a:cs typeface="Oswald"/>
                <a:sym typeface="Oswald"/>
              </a:defRPr>
            </a:lvl6pPr>
            <a:lvl7pPr lvl="6">
              <a:spcBef>
                <a:spcPts val="0"/>
              </a:spcBef>
              <a:buClr>
                <a:srgbClr val="3796BF"/>
              </a:buClr>
              <a:buSzPct val="100000"/>
              <a:buFont typeface="Oswald"/>
              <a:buNone/>
              <a:defRPr sz="3000" b="1">
                <a:solidFill>
                  <a:srgbClr val="3796BF"/>
                </a:solidFill>
                <a:latin typeface="Oswald"/>
                <a:ea typeface="Oswald"/>
                <a:cs typeface="Oswald"/>
                <a:sym typeface="Oswald"/>
              </a:defRPr>
            </a:lvl7pPr>
            <a:lvl8pPr lvl="7">
              <a:spcBef>
                <a:spcPts val="0"/>
              </a:spcBef>
              <a:buClr>
                <a:srgbClr val="3796BF"/>
              </a:buClr>
              <a:buSzPct val="100000"/>
              <a:buFont typeface="Oswald"/>
              <a:buNone/>
              <a:defRPr sz="3000" b="1">
                <a:solidFill>
                  <a:srgbClr val="3796BF"/>
                </a:solidFill>
                <a:latin typeface="Oswald"/>
                <a:ea typeface="Oswald"/>
                <a:cs typeface="Oswald"/>
                <a:sym typeface="Oswald"/>
              </a:defRPr>
            </a:lvl8pPr>
            <a:lvl9pPr lvl="8">
              <a:spcBef>
                <a:spcPts val="0"/>
              </a:spcBef>
              <a:buClr>
                <a:srgbClr val="3796BF"/>
              </a:buClr>
              <a:buSzPct val="100000"/>
              <a:buFont typeface="Oswald"/>
              <a:buNone/>
              <a:defRPr sz="3000" b="1">
                <a:solidFill>
                  <a:srgbClr val="3796BF"/>
                </a:solidFill>
                <a:latin typeface="Oswald"/>
                <a:ea typeface="Oswald"/>
                <a:cs typeface="Oswald"/>
                <a:sym typeface="Oswald"/>
              </a:defRPr>
            </a:lvl9pPr>
          </a:lstStyle>
          <a:p>
            <a:pPr algn="r"/>
            <a:r>
              <a:rPr lang="en-US" dirty="0">
                <a:solidFill>
                  <a:schemeClr val="bg1"/>
                </a:solidFill>
              </a:rPr>
              <a:t>Using </a:t>
            </a:r>
          </a:p>
          <a:p>
            <a:pPr algn="r"/>
            <a:r>
              <a:rPr lang="en-US" dirty="0">
                <a:solidFill>
                  <a:schemeClr val="bg1"/>
                </a:solidFill>
              </a:rPr>
              <a:t>COSINE SIMILARITY</a:t>
            </a:r>
            <a:endParaRPr lang="en" dirty="0">
              <a:solidFill>
                <a:schemeClr val="bg1"/>
              </a:solidFill>
            </a:endParaRPr>
          </a:p>
        </p:txBody>
      </p:sp>
      <p:pic>
        <p:nvPicPr>
          <p:cNvPr id="3" name="Picture 2">
            <a:extLst>
              <a:ext uri="{FF2B5EF4-FFF2-40B4-BE49-F238E27FC236}">
                <a16:creationId xmlns:a16="http://schemas.microsoft.com/office/drawing/2014/main" id="{2B230040-319C-44EA-9990-AC3EF6BAF91A}"/>
              </a:ext>
            </a:extLst>
          </p:cNvPr>
          <p:cNvPicPr>
            <a:picLocks noChangeAspect="1"/>
          </p:cNvPicPr>
          <p:nvPr/>
        </p:nvPicPr>
        <p:blipFill rotWithShape="1">
          <a:blip r:embed="rId4"/>
          <a:srcRect r="14663"/>
          <a:stretch/>
        </p:blipFill>
        <p:spPr>
          <a:xfrm>
            <a:off x="136689" y="1875933"/>
            <a:ext cx="4850091" cy="2931363"/>
          </a:xfrm>
          <a:prstGeom prst="rect">
            <a:avLst/>
          </a:prstGeom>
        </p:spPr>
      </p:pic>
    </p:spTree>
    <p:extLst>
      <p:ext uri="{BB962C8B-B14F-4D97-AF65-F5344CB8AC3E}">
        <p14:creationId xmlns:p14="http://schemas.microsoft.com/office/powerpoint/2010/main" val="1197804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4" name="Rectangle 3">
            <a:extLst>
              <a:ext uri="{FF2B5EF4-FFF2-40B4-BE49-F238E27FC236}">
                <a16:creationId xmlns:a16="http://schemas.microsoft.com/office/drawing/2014/main" id="{4CF7BA94-AAC1-47F8-9CEB-4151581A8C0D}"/>
              </a:ext>
            </a:extLst>
          </p:cNvPr>
          <p:cNvSpPr/>
          <p:nvPr/>
        </p:nvSpPr>
        <p:spPr>
          <a:xfrm>
            <a:off x="1875934" y="103618"/>
            <a:ext cx="6372520" cy="1015663"/>
          </a:xfrm>
          <a:prstGeom prst="rect">
            <a:avLst/>
          </a:prstGeom>
        </p:spPr>
        <p:txBody>
          <a:bodyPr wrap="square">
            <a:spAutoFit/>
          </a:bodyPr>
          <a:lstStyle/>
          <a:p>
            <a:pPr algn="r"/>
            <a:r>
              <a:rPr lang="en-US" sz="3000" b="1" cap="all" dirty="0">
                <a:solidFill>
                  <a:srgbClr val="3796BF"/>
                </a:solidFill>
                <a:latin typeface="Oswald"/>
                <a:sym typeface="Oswald"/>
              </a:rPr>
              <a:t>Event detection  </a:t>
            </a:r>
          </a:p>
          <a:p>
            <a:pPr algn="r"/>
            <a:r>
              <a:rPr lang="en-US" sz="3000" b="1" cap="all" dirty="0">
                <a:solidFill>
                  <a:srgbClr val="3796BF"/>
                </a:solidFill>
                <a:latin typeface="Oswald"/>
                <a:sym typeface="Oswald"/>
              </a:rPr>
              <a:t>cosine similarity using TFIDF/SVD</a:t>
            </a:r>
            <a:endParaRPr lang="en-US" sz="3200" dirty="0"/>
          </a:p>
        </p:txBody>
      </p:sp>
      <p:pic>
        <p:nvPicPr>
          <p:cNvPr id="16" name="Picture 15">
            <a:extLst>
              <a:ext uri="{FF2B5EF4-FFF2-40B4-BE49-F238E27FC236}">
                <a16:creationId xmlns:a16="http://schemas.microsoft.com/office/drawing/2014/main" id="{600E9E1F-93EA-4F3E-9DAC-C4FEDAE693E5}"/>
              </a:ext>
            </a:extLst>
          </p:cNvPr>
          <p:cNvPicPr>
            <a:picLocks noChangeAspect="1"/>
          </p:cNvPicPr>
          <p:nvPr/>
        </p:nvPicPr>
        <p:blipFill>
          <a:blip r:embed="rId3"/>
          <a:stretch>
            <a:fillRect/>
          </a:stretch>
        </p:blipFill>
        <p:spPr>
          <a:xfrm>
            <a:off x="197962" y="1468883"/>
            <a:ext cx="7790209" cy="3629817"/>
          </a:xfrm>
          <a:prstGeom prst="rect">
            <a:avLst/>
          </a:prstGeom>
        </p:spPr>
      </p:pic>
      <p:pic>
        <p:nvPicPr>
          <p:cNvPr id="17" name="Picture 16">
            <a:extLst>
              <a:ext uri="{FF2B5EF4-FFF2-40B4-BE49-F238E27FC236}">
                <a16:creationId xmlns:a16="http://schemas.microsoft.com/office/drawing/2014/main" id="{DD4BE5EE-9C65-4890-AC88-FE0D2DE77FB1}"/>
              </a:ext>
            </a:extLst>
          </p:cNvPr>
          <p:cNvPicPr>
            <a:picLocks noChangeAspect="1"/>
          </p:cNvPicPr>
          <p:nvPr/>
        </p:nvPicPr>
        <p:blipFill>
          <a:blip r:embed="rId4"/>
          <a:stretch>
            <a:fillRect/>
          </a:stretch>
        </p:blipFill>
        <p:spPr>
          <a:xfrm>
            <a:off x="2588380" y="1298389"/>
            <a:ext cx="5660074" cy="435862"/>
          </a:xfrm>
          <a:prstGeom prst="rect">
            <a:avLst/>
          </a:prstGeom>
        </p:spPr>
      </p:pic>
    </p:spTree>
    <p:extLst>
      <p:ext uri="{BB962C8B-B14F-4D97-AF65-F5344CB8AC3E}">
        <p14:creationId xmlns:p14="http://schemas.microsoft.com/office/powerpoint/2010/main" val="4178979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Shape 290"/>
        <p:cNvGrpSpPr/>
        <p:nvPr/>
      </p:nvGrpSpPr>
      <p:grpSpPr>
        <a:xfrm>
          <a:off x="0" y="0"/>
          <a:ext cx="0" cy="0"/>
          <a:chOff x="0" y="0"/>
          <a:chExt cx="0" cy="0"/>
        </a:xfrm>
      </p:grpSpPr>
      <p:sp>
        <p:nvSpPr>
          <p:cNvPr id="291" name="Shape 291"/>
          <p:cNvSpPr txBox="1">
            <a:spLocks noGrp="1"/>
          </p:cNvSpPr>
          <p:nvPr>
            <p:ph type="title" idx="4294967295"/>
          </p:nvPr>
        </p:nvSpPr>
        <p:spPr>
          <a:xfrm>
            <a:off x="1036138" y="1149725"/>
            <a:ext cx="6321000" cy="680700"/>
          </a:xfrm>
          <a:prstGeom prst="rect">
            <a:avLst/>
          </a:prstGeom>
        </p:spPr>
        <p:txBody>
          <a:bodyPr lIns="91425" tIns="91425" rIns="91425" bIns="91425" anchor="b" anchorCtr="0">
            <a:noAutofit/>
          </a:bodyPr>
          <a:lstStyle/>
          <a:p>
            <a:pPr lvl="0" rtl="0">
              <a:spcBef>
                <a:spcPts val="0"/>
              </a:spcBef>
              <a:buNone/>
            </a:pPr>
            <a:r>
              <a:rPr lang="en-US" dirty="0"/>
              <a:t>HASHTAG </a:t>
            </a:r>
            <a:br>
              <a:rPr lang="en-US" dirty="0"/>
            </a:br>
            <a:r>
              <a:rPr lang="en-US" dirty="0"/>
              <a:t>TIME SERIES MODELING</a:t>
            </a:r>
            <a:endParaRPr lang="en" dirty="0"/>
          </a:p>
        </p:txBody>
      </p:sp>
      <p:sp>
        <p:nvSpPr>
          <p:cNvPr id="292" name="Shape 292"/>
          <p:cNvSpPr txBox="1">
            <a:spLocks noGrp="1"/>
          </p:cNvSpPr>
          <p:nvPr>
            <p:ph type="body" idx="4294967295"/>
          </p:nvPr>
        </p:nvSpPr>
        <p:spPr>
          <a:xfrm>
            <a:off x="1031424" y="1830425"/>
            <a:ext cx="6797537" cy="2100552"/>
          </a:xfrm>
          <a:prstGeom prst="rect">
            <a:avLst/>
          </a:prstGeom>
        </p:spPr>
        <p:txBody>
          <a:bodyPr lIns="91425" tIns="91425" rIns="91425" bIns="91425" anchor="t" anchorCtr="0">
            <a:noAutofit/>
          </a:bodyPr>
          <a:lstStyle/>
          <a:p>
            <a:pPr marL="171450" lvl="0" indent="-171450" rtl="0">
              <a:spcBef>
                <a:spcPts val="0"/>
              </a:spcBef>
              <a:buFont typeface="Wingdings" panose="05000000000000000000" pitchFamily="2" charset="2"/>
              <a:buChar char="§"/>
            </a:pPr>
            <a:r>
              <a:rPr lang="en-US" sz="1800" dirty="0">
                <a:solidFill>
                  <a:srgbClr val="FFFFFF"/>
                </a:solidFill>
              </a:rPr>
              <a:t>Trending analysis is highly time dependent. </a:t>
            </a:r>
          </a:p>
          <a:p>
            <a:pPr marL="171450" lvl="0" indent="-171450" rtl="0">
              <a:spcBef>
                <a:spcPts val="0"/>
              </a:spcBef>
              <a:buFont typeface="Wingdings" panose="05000000000000000000" pitchFamily="2" charset="2"/>
              <a:buChar char="§"/>
            </a:pPr>
            <a:r>
              <a:rPr lang="en-US" sz="1800" dirty="0">
                <a:solidFill>
                  <a:srgbClr val="FFFFFF"/>
                </a:solidFill>
              </a:rPr>
              <a:t>We could look at past hashtag (positive or negative) trending pattern to determine event impact for both strength and duration</a:t>
            </a:r>
          </a:p>
          <a:p>
            <a:pPr marL="171450" lvl="0" indent="-171450" rtl="0">
              <a:spcBef>
                <a:spcPts val="0"/>
              </a:spcBef>
              <a:buFont typeface="Wingdings" panose="05000000000000000000" pitchFamily="2" charset="2"/>
              <a:buChar char="§"/>
            </a:pPr>
            <a:r>
              <a:rPr lang="en-US" sz="1800" dirty="0">
                <a:solidFill>
                  <a:srgbClr val="FFFFFF"/>
                </a:solidFill>
              </a:rPr>
              <a:t>We also hope to predict near term topic trend for running commercial or managing social media activities </a:t>
            </a:r>
            <a:endParaRPr lang="en" sz="1800" dirty="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796BF"/>
        </a:solidFill>
        <a:effectLst/>
      </p:bgPr>
    </p:bg>
    <p:spTree>
      <p:nvGrpSpPr>
        <p:cNvPr id="1" name="Shape 314"/>
        <p:cNvGrpSpPr/>
        <p:nvPr/>
      </p:nvGrpSpPr>
      <p:grpSpPr>
        <a:xfrm>
          <a:off x="0" y="0"/>
          <a:ext cx="0" cy="0"/>
          <a:chOff x="0" y="0"/>
          <a:chExt cx="0" cy="0"/>
        </a:xfrm>
      </p:grpSpPr>
      <p:pic>
        <p:nvPicPr>
          <p:cNvPr id="2" name="Picture 1">
            <a:extLst>
              <a:ext uri="{FF2B5EF4-FFF2-40B4-BE49-F238E27FC236}">
                <a16:creationId xmlns:a16="http://schemas.microsoft.com/office/drawing/2014/main" id="{D8747AFF-4CA7-4AC8-B518-22AF69384893}"/>
              </a:ext>
            </a:extLst>
          </p:cNvPr>
          <p:cNvPicPr>
            <a:picLocks noChangeAspect="1"/>
          </p:cNvPicPr>
          <p:nvPr/>
        </p:nvPicPr>
        <p:blipFill>
          <a:blip r:embed="rId3"/>
          <a:stretch>
            <a:fillRect/>
          </a:stretch>
        </p:blipFill>
        <p:spPr>
          <a:xfrm>
            <a:off x="98982" y="1016772"/>
            <a:ext cx="7583864" cy="3927297"/>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4886FDB1-BE7D-47B8-BA0A-AF21D33C112C}"/>
              </a:ext>
            </a:extLst>
          </p:cNvPr>
          <p:cNvPicPr>
            <a:picLocks noChangeAspect="1"/>
          </p:cNvPicPr>
          <p:nvPr/>
        </p:nvPicPr>
        <p:blipFill>
          <a:blip r:embed="rId4"/>
          <a:stretch>
            <a:fillRect/>
          </a:stretch>
        </p:blipFill>
        <p:spPr>
          <a:xfrm>
            <a:off x="3949832" y="140332"/>
            <a:ext cx="2197771" cy="911182"/>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3D80EB3E-FE66-4C11-870F-A97F729FD15B}"/>
              </a:ext>
            </a:extLst>
          </p:cNvPr>
          <p:cNvPicPr>
            <a:picLocks noChangeAspect="1"/>
          </p:cNvPicPr>
          <p:nvPr/>
        </p:nvPicPr>
        <p:blipFill>
          <a:blip r:embed="rId5"/>
          <a:stretch>
            <a:fillRect/>
          </a:stretch>
        </p:blipFill>
        <p:spPr>
          <a:xfrm>
            <a:off x="6242858" y="122988"/>
            <a:ext cx="2726210" cy="2549512"/>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ctrTitle" idx="4294967295"/>
          </p:nvPr>
        </p:nvSpPr>
        <p:spPr>
          <a:xfrm>
            <a:off x="91190" y="2887393"/>
            <a:ext cx="7488836" cy="1159800"/>
          </a:xfrm>
          <a:prstGeom prst="rect">
            <a:avLst/>
          </a:prstGeom>
        </p:spPr>
        <p:txBody>
          <a:bodyPr lIns="91425" tIns="91425" rIns="91425" bIns="91425" anchor="b" anchorCtr="0">
            <a:noAutofit/>
          </a:bodyPr>
          <a:lstStyle/>
          <a:p>
            <a:pPr lvl="0" rtl="0">
              <a:spcBef>
                <a:spcPts val="0"/>
              </a:spcBef>
              <a:buNone/>
            </a:pPr>
            <a:r>
              <a:rPr lang="en-US" sz="8000" dirty="0">
                <a:solidFill>
                  <a:srgbClr val="81D1EC"/>
                </a:solidFill>
              </a:rPr>
              <a:t>Behind the Scene</a:t>
            </a:r>
            <a:endParaRPr lang="en" sz="8000" dirty="0">
              <a:solidFill>
                <a:srgbClr val="81D1EC"/>
              </a:solidFill>
            </a:endParaRPr>
          </a:p>
        </p:txBody>
      </p:sp>
      <p:sp>
        <p:nvSpPr>
          <p:cNvPr id="196" name="Shape 196"/>
          <p:cNvSpPr/>
          <p:nvPr/>
        </p:nvSpPr>
        <p:spPr>
          <a:xfrm>
            <a:off x="5858742" y="2615556"/>
            <a:ext cx="282132" cy="269389"/>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9900"/>
          </a:solidFill>
          <a:ln>
            <a:noFill/>
          </a:ln>
        </p:spPr>
        <p:txBody>
          <a:bodyPr lIns="91425" tIns="91425" rIns="91425" bIns="91425" anchor="ctr" anchorCtr="0">
            <a:noAutofit/>
          </a:bodyPr>
          <a:lstStyle/>
          <a:p>
            <a:pPr lvl="0">
              <a:spcBef>
                <a:spcPts val="0"/>
              </a:spcBef>
              <a:buNone/>
            </a:pPr>
            <a:endParaRPr dirty="0"/>
          </a:p>
        </p:txBody>
      </p:sp>
      <p:grpSp>
        <p:nvGrpSpPr>
          <p:cNvPr id="197" name="Shape 197"/>
          <p:cNvGrpSpPr/>
          <p:nvPr/>
        </p:nvGrpSpPr>
        <p:grpSpPr>
          <a:xfrm>
            <a:off x="5508636" y="1102937"/>
            <a:ext cx="1208685" cy="1209005"/>
            <a:chOff x="6654650" y="3665275"/>
            <a:chExt cx="409100" cy="409125"/>
          </a:xfrm>
        </p:grpSpPr>
        <p:sp>
          <p:nvSpPr>
            <p:cNvPr id="198" name="Shape 198"/>
            <p:cNvSpPr/>
            <p:nvPr/>
          </p:nvSpPr>
          <p:spPr>
            <a:xfrm>
              <a:off x="6808525" y="3819150"/>
              <a:ext cx="211875" cy="211900"/>
            </a:xfrm>
            <a:custGeom>
              <a:avLst/>
              <a:gdLst/>
              <a:ahLst/>
              <a:cxnLst/>
              <a:rect l="0" t="0" r="0" b="0"/>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199" name="Shape 199"/>
            <p:cNvSpPr/>
            <p:nvPr/>
          </p:nvSpPr>
          <p:spPr>
            <a:xfrm>
              <a:off x="6654650" y="3665275"/>
              <a:ext cx="409100" cy="409125"/>
            </a:xfrm>
            <a:custGeom>
              <a:avLst/>
              <a:gdLst/>
              <a:ahLst/>
              <a:cxnLst/>
              <a:rect l="0" t="0" r="0" b="0"/>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4BB5D9"/>
            </a:solidFill>
            <a:ln>
              <a:noFill/>
            </a:ln>
          </p:spPr>
          <p:txBody>
            <a:bodyPr lIns="91425" tIns="91425" rIns="91425" bIns="91425" anchor="ctr" anchorCtr="0">
              <a:noAutofit/>
            </a:bodyPr>
            <a:lstStyle/>
            <a:p>
              <a:pPr lvl="0">
                <a:spcBef>
                  <a:spcPts val="0"/>
                </a:spcBef>
                <a:buNone/>
              </a:pPr>
              <a:endParaRPr dirty="0"/>
            </a:p>
          </p:txBody>
        </p:sp>
      </p:grpSp>
      <p:grpSp>
        <p:nvGrpSpPr>
          <p:cNvPr id="200" name="Shape 200"/>
          <p:cNvGrpSpPr/>
          <p:nvPr/>
        </p:nvGrpSpPr>
        <p:grpSpPr>
          <a:xfrm rot="1057032">
            <a:off x="4343722" y="2053161"/>
            <a:ext cx="798554" cy="798614"/>
            <a:chOff x="570875" y="4322250"/>
            <a:chExt cx="443300" cy="443325"/>
          </a:xfrm>
        </p:grpSpPr>
        <p:sp>
          <p:nvSpPr>
            <p:cNvPr id="201" name="Shape 201"/>
            <p:cNvSpPr/>
            <p:nvPr/>
          </p:nvSpPr>
          <p:spPr>
            <a:xfrm>
              <a:off x="570875" y="4322250"/>
              <a:ext cx="443300" cy="443325"/>
            </a:xfrm>
            <a:custGeom>
              <a:avLst/>
              <a:gdLst/>
              <a:ahLst/>
              <a:cxnLst/>
              <a:rect l="0" t="0" r="0" b="0"/>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202" name="Shape 202"/>
            <p:cNvSpPr/>
            <p:nvPr/>
          </p:nvSpPr>
          <p:spPr>
            <a:xfrm>
              <a:off x="597725" y="4665400"/>
              <a:ext cx="73300" cy="73300"/>
            </a:xfrm>
            <a:custGeom>
              <a:avLst/>
              <a:gdLst/>
              <a:ahLst/>
              <a:cxnLst/>
              <a:rect l="0" t="0" r="0" b="0"/>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203" name="Shape 203"/>
            <p:cNvSpPr/>
            <p:nvPr/>
          </p:nvSpPr>
          <p:spPr>
            <a:xfrm>
              <a:off x="654525" y="4708150"/>
              <a:ext cx="47025" cy="47025"/>
            </a:xfrm>
            <a:custGeom>
              <a:avLst/>
              <a:gdLst/>
              <a:ahLst/>
              <a:cxnLst/>
              <a:rect l="0" t="0" r="0" b="0"/>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204" name="Shape 204"/>
            <p:cNvSpPr/>
            <p:nvPr/>
          </p:nvSpPr>
          <p:spPr>
            <a:xfrm>
              <a:off x="581250" y="4634875"/>
              <a:ext cx="47050" cy="47050"/>
            </a:xfrm>
            <a:custGeom>
              <a:avLst/>
              <a:gdLst/>
              <a:ahLst/>
              <a:cxnLst/>
              <a:rect l="0" t="0" r="0" b="0"/>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3796BF"/>
            </a:solidFill>
            <a:ln>
              <a:noFill/>
            </a:ln>
          </p:spPr>
          <p:txBody>
            <a:bodyPr lIns="91425" tIns="91425" rIns="91425" bIns="91425" anchor="ctr" anchorCtr="0">
              <a:noAutofit/>
            </a:bodyPr>
            <a:lstStyle/>
            <a:p>
              <a:pPr lvl="0">
                <a:spcBef>
                  <a:spcPts val="0"/>
                </a:spcBef>
                <a:buNone/>
              </a:pPr>
              <a:endParaRPr dirty="0"/>
            </a:p>
          </p:txBody>
        </p:sp>
      </p:grpSp>
      <p:sp>
        <p:nvSpPr>
          <p:cNvPr id="205" name="Shape 205"/>
          <p:cNvSpPr/>
          <p:nvPr/>
        </p:nvSpPr>
        <p:spPr>
          <a:xfrm rot="2466689">
            <a:off x="4433324" y="1337125"/>
            <a:ext cx="392000" cy="374295"/>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206" name="Shape 206"/>
          <p:cNvSpPr/>
          <p:nvPr/>
        </p:nvSpPr>
        <p:spPr>
          <a:xfrm rot="-1609379">
            <a:off x="5006589" y="1572617"/>
            <a:ext cx="282081" cy="269341"/>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207" name="Shape 207"/>
          <p:cNvSpPr/>
          <p:nvPr/>
        </p:nvSpPr>
        <p:spPr>
          <a:xfrm rot="2925831">
            <a:off x="6716993" y="1785995"/>
            <a:ext cx="211250" cy="201709"/>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208" name="Shape 208"/>
          <p:cNvSpPr/>
          <p:nvPr/>
        </p:nvSpPr>
        <p:spPr>
          <a:xfrm rot="-1609195">
            <a:off x="5837875" y="434724"/>
            <a:ext cx="190312" cy="181716"/>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9900"/>
          </a:solidFill>
          <a:ln>
            <a:noFill/>
          </a:ln>
        </p:spPr>
        <p:txBody>
          <a:bodyPr lIns="91425" tIns="91425" rIns="91425" bIns="91425" anchor="ctr" anchorCtr="0">
            <a:noAutofit/>
          </a:bodyPr>
          <a:lstStyle/>
          <a:p>
            <a:pPr lvl="0">
              <a:spcBef>
                <a:spcPts val="0"/>
              </a:spcBef>
              <a:buNone/>
            </a:pP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2" name="Picture 1">
            <a:extLst>
              <a:ext uri="{FF2B5EF4-FFF2-40B4-BE49-F238E27FC236}">
                <a16:creationId xmlns:a16="http://schemas.microsoft.com/office/drawing/2014/main" id="{78DF4B96-A3A7-4D3F-A619-8E82CEF322CC}"/>
              </a:ext>
            </a:extLst>
          </p:cNvPr>
          <p:cNvPicPr>
            <a:picLocks noChangeAspect="1"/>
          </p:cNvPicPr>
          <p:nvPr/>
        </p:nvPicPr>
        <p:blipFill>
          <a:blip r:embed="rId3"/>
          <a:stretch>
            <a:fillRect/>
          </a:stretch>
        </p:blipFill>
        <p:spPr>
          <a:xfrm>
            <a:off x="1393382" y="600243"/>
            <a:ext cx="6896140" cy="3856196"/>
          </a:xfrm>
          <a:prstGeom prst="rect">
            <a:avLst/>
          </a:prstGeom>
        </p:spPr>
      </p:pic>
      <p:sp>
        <p:nvSpPr>
          <p:cNvPr id="28" name="Flowchart: Magnetic Disk 27">
            <a:extLst>
              <a:ext uri="{FF2B5EF4-FFF2-40B4-BE49-F238E27FC236}">
                <a16:creationId xmlns:a16="http://schemas.microsoft.com/office/drawing/2014/main" id="{10A859A0-628E-427D-8873-586D5AFDC859}"/>
              </a:ext>
            </a:extLst>
          </p:cNvPr>
          <p:cNvSpPr/>
          <p:nvPr/>
        </p:nvSpPr>
        <p:spPr>
          <a:xfrm>
            <a:off x="7869834" y="4056774"/>
            <a:ext cx="1029531" cy="957952"/>
          </a:xfrm>
          <a:prstGeom prst="flowChartMagneticDisk">
            <a:avLst/>
          </a:prstGeom>
          <a:solidFill>
            <a:schemeClr val="accent1">
              <a:lumMod val="75000"/>
            </a:schemeClr>
          </a:solidFill>
          <a:ln w="571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lumMod val="40000"/>
                    <a:lumOff val="60000"/>
                  </a:schemeClr>
                </a:solidFill>
              </a:rPr>
              <a:t>Postgres</a:t>
            </a:r>
            <a:endParaRPr lang="en-US" dirty="0">
              <a:solidFill>
                <a:schemeClr val="accent1">
                  <a:lumMod val="40000"/>
                  <a:lumOff val="60000"/>
                </a:schemeClr>
              </a:solidFill>
            </a:endParaRPr>
          </a:p>
        </p:txBody>
      </p:sp>
      <p:cxnSp>
        <p:nvCxnSpPr>
          <p:cNvPr id="30" name="Straight Arrow Connector 29">
            <a:extLst>
              <a:ext uri="{FF2B5EF4-FFF2-40B4-BE49-F238E27FC236}">
                <a16:creationId xmlns:a16="http://schemas.microsoft.com/office/drawing/2014/main" id="{D7CCE988-9DC7-42CC-AD0D-7F0D725CB8A4}"/>
              </a:ext>
            </a:extLst>
          </p:cNvPr>
          <p:cNvCxnSpPr>
            <a:cxnSpLocks/>
          </p:cNvCxnSpPr>
          <p:nvPr/>
        </p:nvCxnSpPr>
        <p:spPr>
          <a:xfrm>
            <a:off x="961534" y="4816839"/>
            <a:ext cx="6908300" cy="0"/>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pic>
        <p:nvPicPr>
          <p:cNvPr id="3078" name="Picture 6" descr="Image result for twitter logo">
            <a:extLst>
              <a:ext uri="{FF2B5EF4-FFF2-40B4-BE49-F238E27FC236}">
                <a16:creationId xmlns:a16="http://schemas.microsoft.com/office/drawing/2014/main" id="{393B12E2-9F16-4481-87A9-1FA5F03240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324100">
            <a:off x="122941" y="3619785"/>
            <a:ext cx="1687005" cy="1371962"/>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4" name="Picture 3">
            <a:extLst>
              <a:ext uri="{FF2B5EF4-FFF2-40B4-BE49-F238E27FC236}">
                <a16:creationId xmlns:a16="http://schemas.microsoft.com/office/drawing/2014/main" id="{B4CA8768-B419-45A5-873A-639A15874D76}"/>
              </a:ext>
            </a:extLst>
          </p:cNvPr>
          <p:cNvPicPr>
            <a:picLocks noChangeAspect="1"/>
          </p:cNvPicPr>
          <p:nvPr/>
        </p:nvPicPr>
        <p:blipFill>
          <a:blip r:embed="rId3"/>
          <a:stretch>
            <a:fillRect/>
          </a:stretch>
        </p:blipFill>
        <p:spPr>
          <a:xfrm>
            <a:off x="0" y="476053"/>
            <a:ext cx="8908972" cy="457606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6B780D26-AEEE-44FC-AA97-7206930185CD}"/>
              </a:ext>
            </a:extLst>
          </p:cNvPr>
          <p:cNvPicPr>
            <a:picLocks noChangeAspect="1"/>
          </p:cNvPicPr>
          <p:nvPr/>
        </p:nvPicPr>
        <p:blipFill rotWithShape="1">
          <a:blip r:embed="rId4"/>
          <a:srcRect b="50000"/>
          <a:stretch/>
        </p:blipFill>
        <p:spPr>
          <a:xfrm>
            <a:off x="353505" y="363820"/>
            <a:ext cx="3131371" cy="739096"/>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226A3E6A-3CC2-41CB-8F18-0EE902BB9A2B}"/>
              </a:ext>
            </a:extLst>
          </p:cNvPr>
          <p:cNvPicPr>
            <a:picLocks noChangeAspect="1"/>
          </p:cNvPicPr>
          <p:nvPr/>
        </p:nvPicPr>
        <p:blipFill>
          <a:blip r:embed="rId5"/>
          <a:stretch>
            <a:fillRect/>
          </a:stretch>
        </p:blipFill>
        <p:spPr>
          <a:xfrm>
            <a:off x="353505" y="1231206"/>
            <a:ext cx="3131370" cy="1276482"/>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60477E02-FFFC-4739-AC2B-0CD24D64F31F}"/>
              </a:ext>
            </a:extLst>
          </p:cNvPr>
          <p:cNvPicPr>
            <a:picLocks noChangeAspect="1"/>
          </p:cNvPicPr>
          <p:nvPr/>
        </p:nvPicPr>
        <p:blipFill rotWithShape="1">
          <a:blip r:embed="rId4"/>
          <a:srcRect t="53509"/>
          <a:stretch/>
        </p:blipFill>
        <p:spPr>
          <a:xfrm>
            <a:off x="5132398" y="103694"/>
            <a:ext cx="3235067" cy="70998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96DDB6DF-8C1D-468C-9F5D-1D10A49445DB}"/>
              </a:ext>
            </a:extLst>
          </p:cNvPr>
          <p:cNvPicPr>
            <a:picLocks noChangeAspect="1"/>
          </p:cNvPicPr>
          <p:nvPr/>
        </p:nvPicPr>
        <p:blipFill>
          <a:blip r:embed="rId6"/>
          <a:stretch>
            <a:fillRect/>
          </a:stretch>
        </p:blipFill>
        <p:spPr>
          <a:xfrm>
            <a:off x="5601213" y="925907"/>
            <a:ext cx="1835527" cy="2441813"/>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5" name="Picture 4">
            <a:extLst>
              <a:ext uri="{FF2B5EF4-FFF2-40B4-BE49-F238E27FC236}">
                <a16:creationId xmlns:a16="http://schemas.microsoft.com/office/drawing/2014/main" id="{69E12FF0-F01E-4456-9AB9-DF764235244C}"/>
              </a:ext>
            </a:extLst>
          </p:cNvPr>
          <p:cNvPicPr>
            <a:picLocks noChangeAspect="1"/>
          </p:cNvPicPr>
          <p:nvPr/>
        </p:nvPicPr>
        <p:blipFill rotWithShape="1">
          <a:blip r:embed="rId3"/>
          <a:srcRect r="2001"/>
          <a:stretch/>
        </p:blipFill>
        <p:spPr>
          <a:xfrm>
            <a:off x="544216" y="1459043"/>
            <a:ext cx="2438490" cy="3567399"/>
          </a:xfrm>
          <a:prstGeom prst="rect">
            <a:avLst/>
          </a:prstGeom>
        </p:spPr>
      </p:pic>
      <p:pic>
        <p:nvPicPr>
          <p:cNvPr id="6" name="Picture 5">
            <a:extLst>
              <a:ext uri="{FF2B5EF4-FFF2-40B4-BE49-F238E27FC236}">
                <a16:creationId xmlns:a16="http://schemas.microsoft.com/office/drawing/2014/main" id="{72321E5F-CD37-471C-BAAA-4D728F290CD5}"/>
              </a:ext>
            </a:extLst>
          </p:cNvPr>
          <p:cNvPicPr>
            <a:picLocks noChangeAspect="1"/>
          </p:cNvPicPr>
          <p:nvPr/>
        </p:nvPicPr>
        <p:blipFill rotWithShape="1">
          <a:blip r:embed="rId4"/>
          <a:srcRect r="2967"/>
          <a:stretch/>
        </p:blipFill>
        <p:spPr>
          <a:xfrm>
            <a:off x="2982706" y="1459043"/>
            <a:ext cx="2438394" cy="3567399"/>
          </a:xfrm>
          <a:prstGeom prst="rect">
            <a:avLst/>
          </a:prstGeom>
        </p:spPr>
      </p:pic>
      <p:pic>
        <p:nvPicPr>
          <p:cNvPr id="7" name="Picture 6">
            <a:extLst>
              <a:ext uri="{FF2B5EF4-FFF2-40B4-BE49-F238E27FC236}">
                <a16:creationId xmlns:a16="http://schemas.microsoft.com/office/drawing/2014/main" id="{6D9065C0-57EE-4C79-9343-95651016B9D3}"/>
              </a:ext>
            </a:extLst>
          </p:cNvPr>
          <p:cNvPicPr>
            <a:picLocks noChangeAspect="1"/>
          </p:cNvPicPr>
          <p:nvPr/>
        </p:nvPicPr>
        <p:blipFill rotWithShape="1">
          <a:blip r:embed="rId5"/>
          <a:srcRect r="1497"/>
          <a:stretch/>
        </p:blipFill>
        <p:spPr>
          <a:xfrm>
            <a:off x="5383765" y="1459042"/>
            <a:ext cx="2451957" cy="3567399"/>
          </a:xfrm>
          <a:prstGeom prst="rect">
            <a:avLst/>
          </a:prstGeom>
        </p:spPr>
      </p:pic>
      <p:sp>
        <p:nvSpPr>
          <p:cNvPr id="4" name="Rectangle 3">
            <a:extLst>
              <a:ext uri="{FF2B5EF4-FFF2-40B4-BE49-F238E27FC236}">
                <a16:creationId xmlns:a16="http://schemas.microsoft.com/office/drawing/2014/main" id="{4CF7BA94-AAC1-47F8-9CEB-4151581A8C0D}"/>
              </a:ext>
            </a:extLst>
          </p:cNvPr>
          <p:cNvSpPr/>
          <p:nvPr/>
        </p:nvSpPr>
        <p:spPr>
          <a:xfrm>
            <a:off x="2003686" y="321445"/>
            <a:ext cx="5706256" cy="1015663"/>
          </a:xfrm>
          <a:prstGeom prst="rect">
            <a:avLst/>
          </a:prstGeom>
        </p:spPr>
        <p:txBody>
          <a:bodyPr wrap="square">
            <a:spAutoFit/>
          </a:bodyPr>
          <a:lstStyle/>
          <a:p>
            <a:pPr algn="r"/>
            <a:r>
              <a:rPr lang="en-US" sz="3000" b="1" cap="all" dirty="0">
                <a:solidFill>
                  <a:srgbClr val="3796BF"/>
                </a:solidFill>
                <a:latin typeface="Oswald"/>
                <a:sym typeface="Oswald"/>
              </a:rPr>
              <a:t>Topic modeling</a:t>
            </a:r>
          </a:p>
          <a:p>
            <a:pPr algn="r"/>
            <a:r>
              <a:rPr lang="en-US" sz="3000" b="1" cap="all" dirty="0">
                <a:solidFill>
                  <a:srgbClr val="3796BF"/>
                </a:solidFill>
                <a:latin typeface="Oswald"/>
                <a:sym typeface="Oswald"/>
              </a:rPr>
              <a:t>cosine similarity using spacy</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4" name="Rectangle 3">
            <a:extLst>
              <a:ext uri="{FF2B5EF4-FFF2-40B4-BE49-F238E27FC236}">
                <a16:creationId xmlns:a16="http://schemas.microsoft.com/office/drawing/2014/main" id="{4CF7BA94-AAC1-47F8-9CEB-4151581A8C0D}"/>
              </a:ext>
            </a:extLst>
          </p:cNvPr>
          <p:cNvSpPr/>
          <p:nvPr/>
        </p:nvSpPr>
        <p:spPr>
          <a:xfrm>
            <a:off x="1908928" y="103618"/>
            <a:ext cx="6339526" cy="1015663"/>
          </a:xfrm>
          <a:prstGeom prst="rect">
            <a:avLst/>
          </a:prstGeom>
        </p:spPr>
        <p:txBody>
          <a:bodyPr wrap="square">
            <a:spAutoFit/>
          </a:bodyPr>
          <a:lstStyle/>
          <a:p>
            <a:pPr algn="r"/>
            <a:r>
              <a:rPr lang="en-US" sz="3000" b="1" cap="all" dirty="0">
                <a:solidFill>
                  <a:srgbClr val="3796BF"/>
                </a:solidFill>
                <a:latin typeface="Oswald"/>
                <a:sym typeface="Oswald"/>
              </a:rPr>
              <a:t>Event detection  </a:t>
            </a:r>
          </a:p>
          <a:p>
            <a:pPr algn="r"/>
            <a:r>
              <a:rPr lang="en-US" sz="3000" b="1" cap="all" dirty="0">
                <a:solidFill>
                  <a:srgbClr val="3796BF"/>
                </a:solidFill>
                <a:latin typeface="Oswald"/>
                <a:sym typeface="Oswald"/>
              </a:rPr>
              <a:t>cosine similarity using TFIDF/SVD</a:t>
            </a:r>
            <a:endParaRPr lang="en-US" dirty="0"/>
          </a:p>
        </p:txBody>
      </p:sp>
      <p:sp>
        <p:nvSpPr>
          <p:cNvPr id="8" name="Title 1">
            <a:extLst>
              <a:ext uri="{FF2B5EF4-FFF2-40B4-BE49-F238E27FC236}">
                <a16:creationId xmlns:a16="http://schemas.microsoft.com/office/drawing/2014/main" id="{714AB464-3E20-461B-9599-E3D6D4FE33A5}"/>
              </a:ext>
            </a:extLst>
          </p:cNvPr>
          <p:cNvSpPr txBox="1">
            <a:spLocks/>
          </p:cNvSpPr>
          <p:nvPr/>
        </p:nvSpPr>
        <p:spPr>
          <a:xfrm>
            <a:off x="2139673" y="-1031429"/>
            <a:ext cx="9007017" cy="790623"/>
          </a:xfrm>
          <a:prstGeom prst="rect">
            <a:avLst/>
          </a:prstGeom>
        </p:spPr>
        <p:txBody>
          <a:bodyPr>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dirty="0"/>
              <a:t>Event Identification</a:t>
            </a:r>
            <a:br>
              <a:rPr lang="en-US" dirty="0"/>
            </a:br>
            <a:r>
              <a:rPr lang="en-US" dirty="0"/>
              <a:t>lsa (tfidf | svd) - cosine similarity</a:t>
            </a:r>
          </a:p>
        </p:txBody>
      </p:sp>
      <p:pic>
        <p:nvPicPr>
          <p:cNvPr id="9" name="Picture 8">
            <a:extLst>
              <a:ext uri="{FF2B5EF4-FFF2-40B4-BE49-F238E27FC236}">
                <a16:creationId xmlns:a16="http://schemas.microsoft.com/office/drawing/2014/main" id="{52798849-4C68-4DF6-98A9-CA3492143428}"/>
              </a:ext>
            </a:extLst>
          </p:cNvPr>
          <p:cNvPicPr>
            <a:picLocks noChangeAspect="1"/>
          </p:cNvPicPr>
          <p:nvPr/>
        </p:nvPicPr>
        <p:blipFill rotWithShape="1">
          <a:blip r:embed="rId3"/>
          <a:srcRect r="19099"/>
          <a:stretch/>
        </p:blipFill>
        <p:spPr>
          <a:xfrm>
            <a:off x="2809411" y="1994111"/>
            <a:ext cx="5439043" cy="1401768"/>
          </a:xfrm>
          <a:prstGeom prst="rect">
            <a:avLst/>
          </a:prstGeom>
          <a:ln w="38100" cap="sq">
            <a:solidFill>
              <a:srgbClr val="638339"/>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7FFF8183-B2B0-457D-BB07-9E85BFD389C2}"/>
              </a:ext>
            </a:extLst>
          </p:cNvPr>
          <p:cNvPicPr>
            <a:picLocks noChangeAspect="1"/>
          </p:cNvPicPr>
          <p:nvPr/>
        </p:nvPicPr>
        <p:blipFill rotWithShape="1">
          <a:blip r:embed="rId4"/>
          <a:srcRect b="38175"/>
          <a:stretch/>
        </p:blipFill>
        <p:spPr>
          <a:xfrm>
            <a:off x="2809411" y="3588212"/>
            <a:ext cx="5439043" cy="1416055"/>
          </a:xfrm>
          <a:prstGeom prst="rect">
            <a:avLst/>
          </a:prstGeom>
          <a:ln w="38100" cap="sq">
            <a:solidFill>
              <a:schemeClr val="accent6">
                <a:lumMod val="75000"/>
              </a:schemeClr>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1861956F-9135-4E15-9AB8-889CC2913B89}"/>
              </a:ext>
            </a:extLst>
          </p:cNvPr>
          <p:cNvPicPr>
            <a:picLocks noChangeAspect="1"/>
          </p:cNvPicPr>
          <p:nvPr/>
        </p:nvPicPr>
        <p:blipFill>
          <a:blip r:embed="rId5"/>
          <a:stretch>
            <a:fillRect/>
          </a:stretch>
        </p:blipFill>
        <p:spPr>
          <a:xfrm>
            <a:off x="339366" y="1884634"/>
            <a:ext cx="2193740" cy="3173921"/>
          </a:xfrm>
          <a:prstGeom prst="rect">
            <a:avLst/>
          </a:prstGeom>
        </p:spPr>
      </p:pic>
      <p:sp>
        <p:nvSpPr>
          <p:cNvPr id="13" name="TextBox 12">
            <a:extLst>
              <a:ext uri="{FF2B5EF4-FFF2-40B4-BE49-F238E27FC236}">
                <a16:creationId xmlns:a16="http://schemas.microsoft.com/office/drawing/2014/main" id="{080F81E2-84AE-47E8-AE10-FC06A9CEEB63}"/>
              </a:ext>
            </a:extLst>
          </p:cNvPr>
          <p:cNvSpPr txBox="1"/>
          <p:nvPr/>
        </p:nvSpPr>
        <p:spPr>
          <a:xfrm>
            <a:off x="2809410" y="1477707"/>
            <a:ext cx="2874954" cy="461665"/>
          </a:xfrm>
          <a:prstGeom prst="rect">
            <a:avLst/>
          </a:prstGeom>
          <a:noFill/>
        </p:spPr>
        <p:txBody>
          <a:bodyPr wrap="square" rtlCol="0">
            <a:spAutoFit/>
          </a:bodyPr>
          <a:lstStyle/>
          <a:p>
            <a:pPr algn="ctr"/>
            <a:r>
              <a:rPr lang="en-US" sz="1200" b="1" dirty="0"/>
              <a:t>high similarity score on </a:t>
            </a:r>
          </a:p>
          <a:p>
            <a:pPr algn="ctr"/>
            <a:r>
              <a:rPr lang="en-US" sz="1200" b="1" dirty="0"/>
              <a:t>2 subset of event tweets (A1 | A2 )</a:t>
            </a:r>
          </a:p>
        </p:txBody>
      </p:sp>
      <p:sp>
        <p:nvSpPr>
          <p:cNvPr id="14" name="TextBox 13">
            <a:extLst>
              <a:ext uri="{FF2B5EF4-FFF2-40B4-BE49-F238E27FC236}">
                <a16:creationId xmlns:a16="http://schemas.microsoft.com/office/drawing/2014/main" id="{0B50C347-159F-4254-80BF-4AA1B8E17521}"/>
              </a:ext>
            </a:extLst>
          </p:cNvPr>
          <p:cNvSpPr txBox="1"/>
          <p:nvPr/>
        </p:nvSpPr>
        <p:spPr>
          <a:xfrm>
            <a:off x="5629989" y="1477707"/>
            <a:ext cx="2712733" cy="461665"/>
          </a:xfrm>
          <a:prstGeom prst="rect">
            <a:avLst/>
          </a:prstGeom>
          <a:noFill/>
        </p:spPr>
        <p:txBody>
          <a:bodyPr wrap="square" rtlCol="0">
            <a:spAutoFit/>
          </a:bodyPr>
          <a:lstStyle/>
          <a:p>
            <a:pPr algn="ctr"/>
            <a:r>
              <a:rPr lang="en-US" sz="1200" b="1" dirty="0"/>
              <a:t>Low similarity score on </a:t>
            </a:r>
          </a:p>
          <a:p>
            <a:pPr algn="ctr"/>
            <a:r>
              <a:rPr lang="en-US" sz="1200" b="1" dirty="0"/>
              <a:t>2 subset of event tweets (A1 | A2 )</a:t>
            </a:r>
          </a:p>
        </p:txBody>
      </p:sp>
      <p:cxnSp>
        <p:nvCxnSpPr>
          <p:cNvPr id="3" name="Straight Connector 2">
            <a:extLst>
              <a:ext uri="{FF2B5EF4-FFF2-40B4-BE49-F238E27FC236}">
                <a16:creationId xmlns:a16="http://schemas.microsoft.com/office/drawing/2014/main" id="{AF2A22BA-9CDF-4E85-B013-6A5FB91250CB}"/>
              </a:ext>
            </a:extLst>
          </p:cNvPr>
          <p:cNvCxnSpPr>
            <a:cxnSpLocks/>
          </p:cNvCxnSpPr>
          <p:nvPr/>
        </p:nvCxnSpPr>
        <p:spPr>
          <a:xfrm>
            <a:off x="5629989" y="1395167"/>
            <a:ext cx="0" cy="3992252"/>
          </a:xfrm>
          <a:prstGeom prst="line">
            <a:avLst/>
          </a:prstGeom>
          <a:ln w="444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2DDB465-785B-4062-B739-37376186E5FA}"/>
              </a:ext>
            </a:extLst>
          </p:cNvPr>
          <p:cNvSpPr txBox="1"/>
          <p:nvPr/>
        </p:nvSpPr>
        <p:spPr>
          <a:xfrm>
            <a:off x="2809410" y="1174020"/>
            <a:ext cx="5439043" cy="307777"/>
          </a:xfrm>
          <a:prstGeom prst="rect">
            <a:avLst/>
          </a:prstGeom>
          <a:solidFill>
            <a:schemeClr val="accent1">
              <a:lumMod val="50000"/>
            </a:schemeClr>
          </a:solidFill>
        </p:spPr>
        <p:txBody>
          <a:bodyPr wrap="square" rtlCol="0">
            <a:spAutoFit/>
          </a:bodyPr>
          <a:lstStyle/>
          <a:p>
            <a:pPr algn="ctr"/>
            <a:r>
              <a:rPr lang="en-US" dirty="0">
                <a:solidFill>
                  <a:schemeClr val="accent1">
                    <a:lumMod val="60000"/>
                    <a:lumOff val="40000"/>
                  </a:schemeClr>
                </a:solidFill>
              </a:rPr>
              <a:t>Cosine similarity between 2 subset of event tweets (A1 | A2 )</a:t>
            </a:r>
          </a:p>
        </p:txBody>
      </p:sp>
    </p:spTree>
    <p:extLst>
      <p:ext uri="{BB962C8B-B14F-4D97-AF65-F5344CB8AC3E}">
        <p14:creationId xmlns:p14="http://schemas.microsoft.com/office/powerpoint/2010/main" val="1980594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191976" y="1285886"/>
            <a:ext cx="3770424" cy="680700"/>
          </a:xfrm>
          <a:prstGeom prst="rect">
            <a:avLst/>
          </a:prstGeom>
        </p:spPr>
        <p:txBody>
          <a:bodyPr lIns="91425" tIns="91425" rIns="91425" bIns="91425" anchor="b" anchorCtr="0">
            <a:noAutofit/>
          </a:bodyPr>
          <a:lstStyle/>
          <a:p>
            <a:pPr lvl="0" rtl="0">
              <a:spcBef>
                <a:spcPts val="0"/>
              </a:spcBef>
              <a:buNone/>
            </a:pPr>
            <a:r>
              <a:rPr lang="en-US" dirty="0"/>
              <a:t>POWER of Social Media </a:t>
            </a:r>
            <a:endParaRPr lang="en" dirty="0"/>
          </a:p>
        </p:txBody>
      </p:sp>
      <p:sp>
        <p:nvSpPr>
          <p:cNvPr id="229" name="Shape 229"/>
          <p:cNvSpPr txBox="1">
            <a:spLocks noGrp="1"/>
          </p:cNvSpPr>
          <p:nvPr>
            <p:ph type="body" idx="1"/>
          </p:nvPr>
        </p:nvSpPr>
        <p:spPr>
          <a:xfrm>
            <a:off x="544199" y="2118151"/>
            <a:ext cx="3782961" cy="2521200"/>
          </a:xfrm>
          <a:prstGeom prst="rect">
            <a:avLst/>
          </a:prstGeom>
        </p:spPr>
        <p:txBody>
          <a:bodyPr lIns="91425" tIns="91425" rIns="91425" bIns="91425" anchor="t" anchorCtr="0">
            <a:noAutofit/>
          </a:bodyPr>
          <a:lstStyle/>
          <a:p>
            <a:pPr lvl="0" rtl="0">
              <a:spcBef>
                <a:spcPts val="0"/>
              </a:spcBef>
              <a:buNone/>
            </a:pPr>
            <a:r>
              <a:rPr lang="en-US" dirty="0"/>
              <a:t>Social media started with life sharing; through mail, phone, campus internet…. </a:t>
            </a:r>
          </a:p>
          <a:p>
            <a:pPr lvl="0" rtl="0">
              <a:spcBef>
                <a:spcPts val="0"/>
              </a:spcBef>
              <a:buNone/>
            </a:pPr>
            <a:endParaRPr lang="en-US" dirty="0"/>
          </a:p>
          <a:p>
            <a:pPr lvl="0" rtl="0">
              <a:spcBef>
                <a:spcPts val="0"/>
              </a:spcBef>
              <a:buNone/>
            </a:pPr>
            <a:endParaRPr lang="en-US" dirty="0"/>
          </a:p>
          <a:p>
            <a:pPr lvl="0" rtl="0">
              <a:spcBef>
                <a:spcPts val="0"/>
              </a:spcBef>
              <a:buNone/>
            </a:pPr>
            <a:endParaRPr lang="en-US" dirty="0"/>
          </a:p>
          <a:p>
            <a:pPr lvl="0" rtl="0">
              <a:spcBef>
                <a:spcPts val="0"/>
              </a:spcBef>
              <a:buNone/>
            </a:pPr>
            <a:endParaRPr lang="en-US" dirty="0"/>
          </a:p>
          <a:p>
            <a:pPr lvl="0" algn="r" rtl="0">
              <a:spcBef>
                <a:spcPts val="0"/>
              </a:spcBef>
              <a:buNone/>
            </a:pPr>
            <a:r>
              <a:rPr lang="en-US" dirty="0"/>
              <a:t>……</a:t>
            </a:r>
            <a:r>
              <a:rPr lang="en-US" b="1" dirty="0"/>
              <a:t>And now has gone wild</a:t>
            </a:r>
            <a:r>
              <a:rPr lang="en-US" dirty="0"/>
              <a:t>!! </a:t>
            </a:r>
            <a:endParaRPr lang="en" dirty="0"/>
          </a:p>
        </p:txBody>
      </p:sp>
      <p:pic>
        <p:nvPicPr>
          <p:cNvPr id="1026" name="Picture 2" descr="http://static.wixstatic.com/media/4ae5a3_5346294c1d104de598730b3b3e7226f3.png">
            <a:extLst>
              <a:ext uri="{FF2B5EF4-FFF2-40B4-BE49-F238E27FC236}">
                <a16:creationId xmlns:a16="http://schemas.microsoft.com/office/drawing/2014/main" id="{62C9881E-F1B1-4188-9830-CF3790983E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2355" y="531585"/>
            <a:ext cx="5526374" cy="50614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4" name="Rectangle 3">
            <a:extLst>
              <a:ext uri="{FF2B5EF4-FFF2-40B4-BE49-F238E27FC236}">
                <a16:creationId xmlns:a16="http://schemas.microsoft.com/office/drawing/2014/main" id="{4CF7BA94-AAC1-47F8-9CEB-4151581A8C0D}"/>
              </a:ext>
            </a:extLst>
          </p:cNvPr>
          <p:cNvSpPr/>
          <p:nvPr/>
        </p:nvSpPr>
        <p:spPr>
          <a:xfrm>
            <a:off x="1908928" y="103618"/>
            <a:ext cx="6339526" cy="1015663"/>
          </a:xfrm>
          <a:prstGeom prst="rect">
            <a:avLst/>
          </a:prstGeom>
        </p:spPr>
        <p:txBody>
          <a:bodyPr wrap="square">
            <a:spAutoFit/>
          </a:bodyPr>
          <a:lstStyle/>
          <a:p>
            <a:pPr algn="r"/>
            <a:r>
              <a:rPr lang="en-US" sz="3000" b="1" cap="all" dirty="0">
                <a:solidFill>
                  <a:srgbClr val="3796BF"/>
                </a:solidFill>
                <a:latin typeface="Oswald"/>
                <a:sym typeface="Oswald"/>
              </a:rPr>
              <a:t>Topic modeling</a:t>
            </a:r>
          </a:p>
          <a:p>
            <a:pPr algn="r"/>
            <a:r>
              <a:rPr lang="en-US" sz="3000" b="1" cap="all" dirty="0">
                <a:solidFill>
                  <a:srgbClr val="3796BF"/>
                </a:solidFill>
                <a:latin typeface="Oswald"/>
                <a:sym typeface="Oswald"/>
              </a:rPr>
              <a:t>cosine similarity using TFIDF/SVD</a:t>
            </a:r>
            <a:endParaRPr lang="en-US" dirty="0"/>
          </a:p>
        </p:txBody>
      </p:sp>
      <p:sp>
        <p:nvSpPr>
          <p:cNvPr id="8" name="Title 1">
            <a:extLst>
              <a:ext uri="{FF2B5EF4-FFF2-40B4-BE49-F238E27FC236}">
                <a16:creationId xmlns:a16="http://schemas.microsoft.com/office/drawing/2014/main" id="{714AB464-3E20-461B-9599-E3D6D4FE33A5}"/>
              </a:ext>
            </a:extLst>
          </p:cNvPr>
          <p:cNvSpPr txBox="1">
            <a:spLocks/>
          </p:cNvSpPr>
          <p:nvPr/>
        </p:nvSpPr>
        <p:spPr>
          <a:xfrm>
            <a:off x="3994252" y="-704619"/>
            <a:ext cx="3125197" cy="790623"/>
          </a:xfrm>
          <a:prstGeom prst="rect">
            <a:avLst/>
          </a:prstGeom>
        </p:spPr>
        <p:txBody>
          <a:bodyPr>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dirty="0"/>
              <a:t>Event Identification</a:t>
            </a:r>
            <a:br>
              <a:rPr lang="en-US" dirty="0"/>
            </a:br>
            <a:r>
              <a:rPr lang="en-US" dirty="0"/>
              <a:t>lsa (tfidf | svd) - cosine similarity</a:t>
            </a:r>
          </a:p>
        </p:txBody>
      </p:sp>
      <p:pic>
        <p:nvPicPr>
          <p:cNvPr id="2" name="Picture 1">
            <a:extLst>
              <a:ext uri="{FF2B5EF4-FFF2-40B4-BE49-F238E27FC236}">
                <a16:creationId xmlns:a16="http://schemas.microsoft.com/office/drawing/2014/main" id="{A46536FD-DE82-4FA9-B57F-C554E27A4AB3}"/>
              </a:ext>
            </a:extLst>
          </p:cNvPr>
          <p:cNvPicPr>
            <a:picLocks noChangeAspect="1"/>
          </p:cNvPicPr>
          <p:nvPr/>
        </p:nvPicPr>
        <p:blipFill>
          <a:blip r:embed="rId3"/>
          <a:stretch>
            <a:fillRect/>
          </a:stretch>
        </p:blipFill>
        <p:spPr>
          <a:xfrm>
            <a:off x="202675" y="1627367"/>
            <a:ext cx="7041823" cy="3337622"/>
          </a:xfrm>
          <a:prstGeom prst="rect">
            <a:avLst/>
          </a:prstGeom>
        </p:spPr>
      </p:pic>
      <p:sp>
        <p:nvSpPr>
          <p:cNvPr id="5" name="TextBox 4">
            <a:extLst>
              <a:ext uri="{FF2B5EF4-FFF2-40B4-BE49-F238E27FC236}">
                <a16:creationId xmlns:a16="http://schemas.microsoft.com/office/drawing/2014/main" id="{CA4BCFA4-58B1-47A6-A5E9-FB10EFDBED75}"/>
              </a:ext>
            </a:extLst>
          </p:cNvPr>
          <p:cNvSpPr txBox="1"/>
          <p:nvPr/>
        </p:nvSpPr>
        <p:spPr>
          <a:xfrm>
            <a:off x="2865249" y="1008986"/>
            <a:ext cx="5383205" cy="523220"/>
          </a:xfrm>
          <a:prstGeom prst="rect">
            <a:avLst/>
          </a:prstGeom>
          <a:noFill/>
        </p:spPr>
        <p:txBody>
          <a:bodyPr wrap="none" rtlCol="0">
            <a:spAutoFit/>
          </a:bodyPr>
          <a:lstStyle/>
          <a:p>
            <a:pPr algn="r"/>
            <a:r>
              <a:rPr lang="en-US" b="1" dirty="0">
                <a:solidFill>
                  <a:schemeClr val="accent1">
                    <a:lumMod val="75000"/>
                  </a:schemeClr>
                </a:solidFill>
                <a:latin typeface="Roboto Condensed"/>
              </a:rPr>
              <a:t>Plot of tweet vector spaces in </a:t>
            </a:r>
          </a:p>
          <a:p>
            <a:pPr algn="r"/>
            <a:r>
              <a:rPr lang="en-US" b="1" dirty="0">
                <a:solidFill>
                  <a:schemeClr val="accent1">
                    <a:lumMod val="75000"/>
                  </a:schemeClr>
                </a:solidFill>
                <a:latin typeface="Roboto Condensed"/>
              </a:rPr>
              <a:t> top 2 components from singular value decomposition (SVD) </a:t>
            </a:r>
          </a:p>
        </p:txBody>
      </p:sp>
    </p:spTree>
    <p:extLst>
      <p:ext uri="{BB962C8B-B14F-4D97-AF65-F5344CB8AC3E}">
        <p14:creationId xmlns:p14="http://schemas.microsoft.com/office/powerpoint/2010/main" val="27200129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9" name="Shape 309"/>
          <p:cNvSpPr txBox="1">
            <a:spLocks noGrp="1"/>
          </p:cNvSpPr>
          <p:nvPr>
            <p:ph type="body" idx="4294967295"/>
          </p:nvPr>
        </p:nvSpPr>
        <p:spPr>
          <a:xfrm>
            <a:off x="1073021" y="1830425"/>
            <a:ext cx="7128299" cy="2568153"/>
          </a:xfrm>
          <a:prstGeom prst="rect">
            <a:avLst/>
          </a:prstGeom>
        </p:spPr>
        <p:txBody>
          <a:bodyPr lIns="91425" tIns="91425" rIns="91425" bIns="91425" anchor="ctr" anchorCtr="0">
            <a:noAutofit/>
          </a:bodyPr>
          <a:lstStyle/>
          <a:p>
            <a:pPr>
              <a:buNone/>
            </a:pPr>
            <a:r>
              <a:rPr lang="en-US" b="1" dirty="0">
                <a:solidFill>
                  <a:schemeClr val="accent1">
                    <a:lumMod val="75000"/>
                  </a:schemeClr>
                </a:solidFill>
              </a:rPr>
              <a:t>Topic Modeling</a:t>
            </a:r>
          </a:p>
          <a:p>
            <a:r>
              <a:rPr lang="en-US" dirty="0">
                <a:solidFill>
                  <a:schemeClr val="bg1">
                    <a:lumMod val="95000"/>
                  </a:schemeClr>
                </a:solidFill>
              </a:rPr>
              <a:t>Explore other vectorizers such as “tweet2vec”</a:t>
            </a:r>
          </a:p>
          <a:p>
            <a:pPr>
              <a:buNone/>
            </a:pPr>
            <a:r>
              <a:rPr lang="en-US" b="1" dirty="0">
                <a:solidFill>
                  <a:schemeClr val="accent1">
                    <a:lumMod val="75000"/>
                  </a:schemeClr>
                </a:solidFill>
              </a:rPr>
              <a:t>Time Series Analysis</a:t>
            </a:r>
          </a:p>
          <a:p>
            <a:r>
              <a:rPr lang="en-US" dirty="0">
                <a:solidFill>
                  <a:schemeClr val="bg1">
                    <a:lumMod val="95000"/>
                  </a:schemeClr>
                </a:solidFill>
              </a:rPr>
              <a:t>Implement custom Weighted Moving Average</a:t>
            </a:r>
          </a:p>
          <a:p>
            <a:r>
              <a:rPr lang="en-US" dirty="0">
                <a:solidFill>
                  <a:schemeClr val="bg1">
                    <a:lumMod val="95000"/>
                  </a:schemeClr>
                </a:solidFill>
              </a:rPr>
              <a:t>Find optimal learning constant (alpha) for EMV</a:t>
            </a:r>
          </a:p>
          <a:p>
            <a:pPr>
              <a:buNone/>
            </a:pPr>
            <a:r>
              <a:rPr lang="en-US" b="1" dirty="0">
                <a:solidFill>
                  <a:schemeClr val="accent1">
                    <a:lumMod val="75000"/>
                  </a:schemeClr>
                </a:solidFill>
              </a:rPr>
              <a:t>Geospatial Modeling</a:t>
            </a:r>
          </a:p>
          <a:p>
            <a:r>
              <a:rPr lang="en-US" dirty="0">
                <a:solidFill>
                  <a:schemeClr val="bg1"/>
                </a:solidFill>
              </a:rPr>
              <a:t>Expend geographical coverage to more cities and states</a:t>
            </a:r>
          </a:p>
        </p:txBody>
      </p:sp>
      <p:sp>
        <p:nvSpPr>
          <p:cNvPr id="6" name="Shape 188">
            <a:extLst>
              <a:ext uri="{FF2B5EF4-FFF2-40B4-BE49-F238E27FC236}">
                <a16:creationId xmlns:a16="http://schemas.microsoft.com/office/drawing/2014/main" id="{F7F08C99-F8C1-4BF8-A682-88AEAB83F708}"/>
              </a:ext>
            </a:extLst>
          </p:cNvPr>
          <p:cNvSpPr txBox="1">
            <a:spLocks/>
          </p:cNvSpPr>
          <p:nvPr/>
        </p:nvSpPr>
        <p:spPr>
          <a:xfrm>
            <a:off x="1031425" y="1149725"/>
            <a:ext cx="5760300" cy="680700"/>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sz="3000" b="1" cap="all" dirty="0">
                <a:solidFill>
                  <a:schemeClr val="accent1">
                    <a:lumMod val="20000"/>
                    <a:lumOff val="80000"/>
                  </a:schemeClr>
                </a:solidFill>
                <a:latin typeface="Oswald"/>
              </a:rPr>
              <a:t>Future work</a:t>
            </a:r>
            <a:endParaRPr lang="en" sz="3000" b="1" cap="all" dirty="0">
              <a:solidFill>
                <a:schemeClr val="accent1">
                  <a:lumMod val="20000"/>
                  <a:lumOff val="80000"/>
                </a:schemeClr>
              </a:solidFill>
              <a:latin typeface="Oswald"/>
            </a:endParaRPr>
          </a:p>
        </p:txBody>
      </p:sp>
    </p:spTree>
    <p:extLst>
      <p:ext uri="{BB962C8B-B14F-4D97-AF65-F5344CB8AC3E}">
        <p14:creationId xmlns:p14="http://schemas.microsoft.com/office/powerpoint/2010/main" val="16714494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ctrTitle" idx="4294967295"/>
          </p:nvPr>
        </p:nvSpPr>
        <p:spPr>
          <a:xfrm>
            <a:off x="685800" y="2093550"/>
            <a:ext cx="4924200" cy="719100"/>
          </a:xfrm>
          <a:prstGeom prst="rect">
            <a:avLst/>
          </a:prstGeom>
        </p:spPr>
        <p:txBody>
          <a:bodyPr lIns="91425" tIns="91425" rIns="91425" bIns="91425" anchor="b" anchorCtr="0">
            <a:noAutofit/>
          </a:bodyPr>
          <a:lstStyle/>
          <a:p>
            <a:pPr lvl="0">
              <a:spcBef>
                <a:spcPts val="0"/>
              </a:spcBef>
              <a:buNone/>
            </a:pPr>
            <a:r>
              <a:rPr lang="en-US" sz="6000" dirty="0">
                <a:solidFill>
                  <a:srgbClr val="FF9900"/>
                </a:solidFill>
              </a:rPr>
              <a:t>THANK YOU</a:t>
            </a:r>
            <a:endParaRPr lang="en" sz="6000" dirty="0">
              <a:solidFill>
                <a:srgbClr val="FF9900"/>
              </a:solidFill>
            </a:endParaRPr>
          </a:p>
        </p:txBody>
      </p:sp>
      <p:sp>
        <p:nvSpPr>
          <p:cNvPr id="171" name="Shape 171"/>
          <p:cNvSpPr txBox="1">
            <a:spLocks noGrp="1"/>
          </p:cNvSpPr>
          <p:nvPr>
            <p:ph type="subTitle" idx="4294967295"/>
          </p:nvPr>
        </p:nvSpPr>
        <p:spPr>
          <a:xfrm>
            <a:off x="735767" y="2538730"/>
            <a:ext cx="7418882" cy="1953299"/>
          </a:xfrm>
          <a:prstGeom prst="rect">
            <a:avLst/>
          </a:prstGeom>
        </p:spPr>
        <p:txBody>
          <a:bodyPr lIns="91425" tIns="91425" rIns="91425" bIns="91425" anchor="t" anchorCtr="0">
            <a:noAutofit/>
          </a:bodyPr>
          <a:lstStyle/>
          <a:p>
            <a:pPr lvl="0">
              <a:spcBef>
                <a:spcPts val="0"/>
              </a:spcBef>
              <a:buClr>
                <a:schemeClr val="dk1"/>
              </a:buClr>
              <a:buSzPct val="30555"/>
              <a:buFont typeface="Arial"/>
              <a:buNone/>
            </a:pPr>
            <a:r>
              <a:rPr lang="en" dirty="0"/>
              <a:t>You can find me @ </a:t>
            </a:r>
          </a:p>
          <a:p>
            <a:pPr lvl="2">
              <a:spcBef>
                <a:spcPts val="0"/>
              </a:spcBef>
              <a:buClr>
                <a:schemeClr val="dk1"/>
              </a:buClr>
              <a:buSzPct val="30555"/>
              <a:buNone/>
            </a:pPr>
            <a:r>
              <a:rPr lang="en-US" dirty="0"/>
              <a:t>		GitHub:      </a:t>
            </a:r>
            <a:r>
              <a:rPr lang="en-US" b="1" dirty="0"/>
              <a:t>joyce-lin</a:t>
            </a:r>
            <a:endParaRPr lang="en" b="1" dirty="0"/>
          </a:p>
          <a:p>
            <a:pPr lvl="2">
              <a:spcBef>
                <a:spcPts val="0"/>
              </a:spcBef>
              <a:buClr>
                <a:schemeClr val="dk1"/>
              </a:buClr>
              <a:buSzPct val="30555"/>
              <a:buNone/>
            </a:pPr>
            <a:r>
              <a:rPr lang="en" dirty="0"/>
              <a:t>		Linkedin:    </a:t>
            </a:r>
            <a:r>
              <a:rPr lang="en-US" b="1" dirty="0"/>
              <a:t>joyce-ch-lin</a:t>
            </a:r>
          </a:p>
          <a:p>
            <a:pPr lvl="2">
              <a:spcBef>
                <a:spcPts val="0"/>
              </a:spcBef>
              <a:buClr>
                <a:schemeClr val="dk1"/>
              </a:buClr>
              <a:buSzPct val="30555"/>
              <a:buNone/>
            </a:pPr>
            <a:r>
              <a:rPr lang="en-US" dirty="0"/>
              <a:t>		Gmail: 	      </a:t>
            </a:r>
            <a:r>
              <a:rPr lang="en-US" dirty="0">
                <a:hlinkClick r:id="rId3"/>
              </a:rPr>
              <a:t>joyce.ch.lin@gmail.com</a:t>
            </a:r>
            <a:endParaRPr lang="en-US" dirty="0"/>
          </a:p>
          <a:p>
            <a:pPr lvl="2">
              <a:spcBef>
                <a:spcPts val="0"/>
              </a:spcBef>
              <a:buClr>
                <a:schemeClr val="dk1"/>
              </a:buClr>
              <a:buSzPct val="30555"/>
              <a:buNone/>
            </a:pPr>
            <a:r>
              <a:rPr lang="en-US" dirty="0"/>
              <a:t>		GA Profile:</a:t>
            </a:r>
          </a:p>
          <a:p>
            <a:pPr lvl="0">
              <a:spcBef>
                <a:spcPts val="0"/>
              </a:spcBef>
              <a:buClr>
                <a:schemeClr val="dk1"/>
              </a:buClr>
              <a:buSzPct val="30555"/>
              <a:buFont typeface="Arial"/>
              <a:buNone/>
            </a:pPr>
            <a:r>
              <a:rPr lang="en-US" dirty="0"/>
              <a:t>	</a:t>
            </a:r>
            <a:endParaRPr lang="e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4"/>
        <p:cNvGrpSpPr/>
        <p:nvPr/>
      </p:nvGrpSpPr>
      <p:grpSpPr>
        <a:xfrm>
          <a:off x="0" y="0"/>
          <a:ext cx="0" cy="0"/>
          <a:chOff x="0" y="0"/>
          <a:chExt cx="0" cy="0"/>
        </a:xfrm>
      </p:grpSpPr>
      <p:pic>
        <p:nvPicPr>
          <p:cNvPr id="2" name="Picture 1">
            <a:extLst>
              <a:ext uri="{FF2B5EF4-FFF2-40B4-BE49-F238E27FC236}">
                <a16:creationId xmlns:a16="http://schemas.microsoft.com/office/drawing/2014/main" id="{0FF50F12-8A83-4D1D-B2A5-B0636DA668CA}"/>
              </a:ext>
            </a:extLst>
          </p:cNvPr>
          <p:cNvPicPr>
            <a:picLocks noChangeAspect="1"/>
          </p:cNvPicPr>
          <p:nvPr/>
        </p:nvPicPr>
        <p:blipFill>
          <a:blip r:embed="rId4"/>
          <a:stretch>
            <a:fillRect/>
          </a:stretch>
        </p:blipFill>
        <p:spPr>
          <a:xfrm>
            <a:off x="-2904" y="-40066"/>
            <a:ext cx="9146904" cy="5183566"/>
          </a:xfrm>
          <a:prstGeom prst="rect">
            <a:avLst/>
          </a:prstGeom>
        </p:spPr>
      </p:pic>
      <p:sp>
        <p:nvSpPr>
          <p:cNvPr id="235" name="Shape 235"/>
          <p:cNvSpPr txBox="1">
            <a:spLocks noGrp="1"/>
          </p:cNvSpPr>
          <p:nvPr>
            <p:ph type="title" idx="4294967295"/>
          </p:nvPr>
        </p:nvSpPr>
        <p:spPr>
          <a:xfrm>
            <a:off x="575575" y="3255525"/>
            <a:ext cx="4754100" cy="1380000"/>
          </a:xfrm>
          <a:prstGeom prst="rect">
            <a:avLst/>
          </a:prstGeom>
        </p:spPr>
        <p:txBody>
          <a:bodyPr lIns="91425" tIns="91425" rIns="91425" bIns="91425" anchor="b" anchorCtr="0">
            <a:noAutofit/>
          </a:bodyPr>
          <a:lstStyle/>
          <a:p>
            <a:pPr lvl="0" rtl="0">
              <a:spcBef>
                <a:spcPts val="0"/>
              </a:spcBef>
              <a:buNone/>
            </a:pPr>
            <a:r>
              <a:rPr lang="en-US" sz="2400" dirty="0">
                <a:solidFill>
                  <a:srgbClr val="FFFFFF"/>
                </a:solidFill>
                <a:effectLst>
                  <a:outerShdw blurRad="38100" dist="38100" dir="2700000" algn="tl">
                    <a:srgbClr val="000000">
                      <a:alpha val="43137"/>
                    </a:srgbClr>
                  </a:outerShdw>
                </a:effectLst>
              </a:rPr>
              <a:t>End</a:t>
            </a:r>
            <a:endParaRPr lang="en" sz="2400" dirty="0">
              <a:solidFill>
                <a:srgbClr val="FFFFFF"/>
              </a:solidFill>
              <a:effectLst>
                <a:outerShdw blurRad="38100" dist="38100" dir="2700000" algn="tl">
                  <a:srgbClr val="000000">
                    <a:alpha val="43137"/>
                  </a:srgbClr>
                </a:outerShdw>
              </a:effectLs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1031425" y="1149725"/>
            <a:ext cx="5760300" cy="680700"/>
          </a:xfrm>
          <a:prstGeom prst="rect">
            <a:avLst/>
          </a:prstGeom>
        </p:spPr>
        <p:txBody>
          <a:bodyPr lIns="91425" tIns="91425" rIns="91425" bIns="91425" anchor="b" anchorCtr="0">
            <a:noAutofit/>
          </a:bodyPr>
          <a:lstStyle/>
          <a:p>
            <a:pPr lvl="0" rtl="0">
              <a:spcBef>
                <a:spcPts val="0"/>
              </a:spcBef>
              <a:buNone/>
            </a:pPr>
            <a:r>
              <a:rPr lang="en"/>
              <a:t>AND TABLES TO COMPARE DATA</a:t>
            </a:r>
          </a:p>
        </p:txBody>
      </p:sp>
      <p:graphicFrame>
        <p:nvGraphicFramePr>
          <p:cNvPr id="249" name="Shape 249"/>
          <p:cNvGraphicFramePr/>
          <p:nvPr/>
        </p:nvGraphicFramePr>
        <p:xfrm>
          <a:off x="1127500" y="1945481"/>
          <a:ext cx="4675900" cy="2461900"/>
        </p:xfrm>
        <a:graphic>
          <a:graphicData uri="http://schemas.openxmlformats.org/drawingml/2006/table">
            <a:tbl>
              <a:tblPr>
                <a:noFill/>
                <a:tableStyleId>{01DF7B6C-EB0D-402F-9C8F-7CE6C4F6E23B}</a:tableStyleId>
              </a:tblPr>
              <a:tblGrid>
                <a:gridCol w="1168975">
                  <a:extLst>
                    <a:ext uri="{9D8B030D-6E8A-4147-A177-3AD203B41FA5}">
                      <a16:colId xmlns:a16="http://schemas.microsoft.com/office/drawing/2014/main" val="20000"/>
                    </a:ext>
                  </a:extLst>
                </a:gridCol>
                <a:gridCol w="1168975">
                  <a:extLst>
                    <a:ext uri="{9D8B030D-6E8A-4147-A177-3AD203B41FA5}">
                      <a16:colId xmlns:a16="http://schemas.microsoft.com/office/drawing/2014/main" val="20001"/>
                    </a:ext>
                  </a:extLst>
                </a:gridCol>
                <a:gridCol w="1168975">
                  <a:extLst>
                    <a:ext uri="{9D8B030D-6E8A-4147-A177-3AD203B41FA5}">
                      <a16:colId xmlns:a16="http://schemas.microsoft.com/office/drawing/2014/main" val="20002"/>
                    </a:ext>
                  </a:extLst>
                </a:gridCol>
                <a:gridCol w="1168975">
                  <a:extLst>
                    <a:ext uri="{9D8B030D-6E8A-4147-A177-3AD203B41FA5}">
                      <a16:colId xmlns:a16="http://schemas.microsoft.com/office/drawing/2014/main" val="20003"/>
                    </a:ext>
                  </a:extLst>
                </a:gridCol>
              </a:tblGrid>
              <a:tr h="615475">
                <a:tc>
                  <a:txBody>
                    <a:bodyPr/>
                    <a:lstStyle/>
                    <a:p>
                      <a:pPr lvl="0">
                        <a:spcBef>
                          <a:spcPts val="0"/>
                        </a:spcBef>
                        <a:buNone/>
                      </a:pPr>
                      <a:endParaRPr dirty="0">
                        <a:solidFill>
                          <a:srgbClr val="607896"/>
                        </a:solidFill>
                        <a:latin typeface="Roboto Condensed"/>
                        <a:ea typeface="Roboto Condensed"/>
                        <a:cs typeface="Roboto Condensed"/>
                        <a:sym typeface="Roboto Condensed"/>
                      </a:endParaRPr>
                    </a:p>
                  </a:txBody>
                  <a:tcPr marL="91425" marR="91425" marT="68575" marB="68575" anchor="ctr">
                    <a:lnL w="38100" cap="flat" cmpd="sng">
                      <a:solidFill>
                        <a:srgbClr val="C0E7F6"/>
                      </a:solidFill>
                      <a:prstDash val="solid"/>
                      <a:round/>
                      <a:headEnd type="none" w="med" len="med"/>
                      <a:tailEnd type="none" w="med" len="med"/>
                    </a:lnL>
                    <a:lnR w="38100" cap="flat" cmpd="sng">
                      <a:solidFill>
                        <a:srgbClr val="C0E7F6">
                          <a:alpha val="0"/>
                        </a:srgbClr>
                      </a:solidFill>
                      <a:prstDash val="solid"/>
                      <a:round/>
                      <a:headEnd type="none" w="med" len="med"/>
                      <a:tailEnd type="none" w="med" len="med"/>
                    </a:lnR>
                    <a:lnT w="38100" cap="flat" cmpd="sng">
                      <a:solidFill>
                        <a:srgbClr val="C0E7F6"/>
                      </a:solidFill>
                      <a:prstDash val="solid"/>
                      <a:round/>
                      <a:headEnd type="none" w="med" len="med"/>
                      <a:tailEnd type="none" w="med" len="med"/>
                    </a:lnT>
                    <a:lnB w="38100" cap="flat" cmpd="sng">
                      <a:solidFill>
                        <a:srgbClr val="C0E7F6"/>
                      </a:solidFill>
                      <a:prstDash val="solid"/>
                      <a:round/>
                      <a:headEnd type="none" w="med" len="med"/>
                      <a:tailEnd type="none" w="med" len="med"/>
                    </a:lnB>
                  </a:tcPr>
                </a:tc>
                <a:tc>
                  <a:txBody>
                    <a:bodyPr/>
                    <a:lstStyle/>
                    <a:p>
                      <a:pPr lvl="0" algn="ctr">
                        <a:spcBef>
                          <a:spcPts val="0"/>
                        </a:spcBef>
                        <a:buNone/>
                      </a:pPr>
                      <a:r>
                        <a:rPr lang="en" sz="1100">
                          <a:solidFill>
                            <a:srgbClr val="607896"/>
                          </a:solidFill>
                          <a:latin typeface="Roboto Condensed"/>
                          <a:ea typeface="Roboto Condensed"/>
                          <a:cs typeface="Roboto Condensed"/>
                          <a:sym typeface="Roboto Condensed"/>
                        </a:rPr>
                        <a:t>A</a:t>
                      </a:r>
                    </a:p>
                  </a:txBody>
                  <a:tcPr marL="91425" marR="91425" marT="68575" marB="68575" anchor="ctr">
                    <a:lnL w="38100" cap="flat" cmpd="sng">
                      <a:solidFill>
                        <a:srgbClr val="C0E7F6">
                          <a:alpha val="0"/>
                        </a:srgbClr>
                      </a:solidFill>
                      <a:prstDash val="solid"/>
                      <a:round/>
                      <a:headEnd type="none" w="med" len="med"/>
                      <a:tailEnd type="none" w="med" len="med"/>
                    </a:lnL>
                    <a:lnR w="38100" cap="flat" cmpd="sng">
                      <a:solidFill>
                        <a:srgbClr val="C0E7F6">
                          <a:alpha val="0"/>
                        </a:srgbClr>
                      </a:solidFill>
                      <a:prstDash val="solid"/>
                      <a:round/>
                      <a:headEnd type="none" w="med" len="med"/>
                      <a:tailEnd type="none" w="med" len="med"/>
                    </a:lnR>
                    <a:lnT w="38100" cap="flat" cmpd="sng">
                      <a:solidFill>
                        <a:srgbClr val="C0E7F6"/>
                      </a:solidFill>
                      <a:prstDash val="solid"/>
                      <a:round/>
                      <a:headEnd type="none" w="med" len="med"/>
                      <a:tailEnd type="none" w="med" len="med"/>
                    </a:lnT>
                    <a:lnB w="38100" cap="flat" cmpd="sng">
                      <a:solidFill>
                        <a:srgbClr val="C0E7F6"/>
                      </a:solidFill>
                      <a:prstDash val="solid"/>
                      <a:round/>
                      <a:headEnd type="none" w="med" len="med"/>
                      <a:tailEnd type="none" w="med" len="med"/>
                    </a:lnB>
                  </a:tcPr>
                </a:tc>
                <a:tc>
                  <a:txBody>
                    <a:bodyPr/>
                    <a:lstStyle/>
                    <a:p>
                      <a:pPr lvl="0" algn="ctr">
                        <a:spcBef>
                          <a:spcPts val="0"/>
                        </a:spcBef>
                        <a:buNone/>
                      </a:pPr>
                      <a:r>
                        <a:rPr lang="en" sz="1100">
                          <a:solidFill>
                            <a:srgbClr val="607896"/>
                          </a:solidFill>
                          <a:latin typeface="Roboto Condensed"/>
                          <a:ea typeface="Roboto Condensed"/>
                          <a:cs typeface="Roboto Condensed"/>
                          <a:sym typeface="Roboto Condensed"/>
                        </a:rPr>
                        <a:t>B</a:t>
                      </a:r>
                    </a:p>
                  </a:txBody>
                  <a:tcPr marL="91425" marR="91425" marT="68575" marB="68575" anchor="ctr">
                    <a:lnL w="38100" cap="flat" cmpd="sng">
                      <a:solidFill>
                        <a:srgbClr val="C0E7F6">
                          <a:alpha val="0"/>
                        </a:srgbClr>
                      </a:solidFill>
                      <a:prstDash val="solid"/>
                      <a:round/>
                      <a:headEnd type="none" w="med" len="med"/>
                      <a:tailEnd type="none" w="med" len="med"/>
                    </a:lnL>
                    <a:lnR w="38100" cap="flat" cmpd="sng">
                      <a:solidFill>
                        <a:srgbClr val="C0E7F6">
                          <a:alpha val="0"/>
                        </a:srgbClr>
                      </a:solidFill>
                      <a:prstDash val="solid"/>
                      <a:round/>
                      <a:headEnd type="none" w="med" len="med"/>
                      <a:tailEnd type="none" w="med" len="med"/>
                    </a:lnR>
                    <a:lnT w="38100" cap="flat" cmpd="sng">
                      <a:solidFill>
                        <a:srgbClr val="C0E7F6"/>
                      </a:solidFill>
                      <a:prstDash val="solid"/>
                      <a:round/>
                      <a:headEnd type="none" w="med" len="med"/>
                      <a:tailEnd type="none" w="med" len="med"/>
                    </a:lnT>
                    <a:lnB w="38100" cap="flat" cmpd="sng">
                      <a:solidFill>
                        <a:srgbClr val="C0E7F6"/>
                      </a:solidFill>
                      <a:prstDash val="solid"/>
                      <a:round/>
                      <a:headEnd type="none" w="med" len="med"/>
                      <a:tailEnd type="none" w="med" len="med"/>
                    </a:lnB>
                  </a:tcPr>
                </a:tc>
                <a:tc>
                  <a:txBody>
                    <a:bodyPr/>
                    <a:lstStyle/>
                    <a:p>
                      <a:pPr lvl="0" algn="ctr">
                        <a:spcBef>
                          <a:spcPts val="0"/>
                        </a:spcBef>
                        <a:buNone/>
                      </a:pPr>
                      <a:r>
                        <a:rPr lang="en" sz="1100">
                          <a:solidFill>
                            <a:srgbClr val="607896"/>
                          </a:solidFill>
                          <a:latin typeface="Roboto Condensed"/>
                          <a:ea typeface="Roboto Condensed"/>
                          <a:cs typeface="Roboto Condensed"/>
                          <a:sym typeface="Roboto Condensed"/>
                        </a:rPr>
                        <a:t>C</a:t>
                      </a:r>
                    </a:p>
                  </a:txBody>
                  <a:tcPr marL="91425" marR="91425" marT="68575" marB="68575" anchor="ctr">
                    <a:lnL w="38100" cap="flat" cmpd="sng">
                      <a:solidFill>
                        <a:srgbClr val="C0E7F6">
                          <a:alpha val="0"/>
                        </a:srgbClr>
                      </a:solidFill>
                      <a:prstDash val="solid"/>
                      <a:round/>
                      <a:headEnd type="none" w="med" len="med"/>
                      <a:tailEnd type="none" w="med" len="med"/>
                    </a:lnL>
                    <a:lnR w="38100" cap="flat" cmpd="sng">
                      <a:solidFill>
                        <a:srgbClr val="C0E7F6"/>
                      </a:solidFill>
                      <a:prstDash val="solid"/>
                      <a:round/>
                      <a:headEnd type="none" w="med" len="med"/>
                      <a:tailEnd type="none" w="med" len="med"/>
                    </a:lnR>
                    <a:lnT w="38100" cap="flat" cmpd="sng">
                      <a:solidFill>
                        <a:srgbClr val="C0E7F6"/>
                      </a:solidFill>
                      <a:prstDash val="solid"/>
                      <a:round/>
                      <a:headEnd type="none" w="med" len="med"/>
                      <a:tailEnd type="none" w="med" len="med"/>
                    </a:lnT>
                    <a:lnB w="38100" cap="flat" cmpd="sng">
                      <a:solidFill>
                        <a:srgbClr val="C0E7F6"/>
                      </a:solidFill>
                      <a:prstDash val="solid"/>
                      <a:round/>
                      <a:headEnd type="none" w="med" len="med"/>
                      <a:tailEnd type="none" w="med" len="med"/>
                    </a:lnB>
                  </a:tcPr>
                </a:tc>
                <a:extLst>
                  <a:ext uri="{0D108BD9-81ED-4DB2-BD59-A6C34878D82A}">
                    <a16:rowId xmlns:a16="http://schemas.microsoft.com/office/drawing/2014/main" val="10000"/>
                  </a:ext>
                </a:extLst>
              </a:tr>
              <a:tr h="615475">
                <a:tc>
                  <a:txBody>
                    <a:bodyPr/>
                    <a:lstStyle/>
                    <a:p>
                      <a:pPr lvl="0" algn="r">
                        <a:spcBef>
                          <a:spcPts val="0"/>
                        </a:spcBef>
                        <a:buNone/>
                      </a:pPr>
                      <a:r>
                        <a:rPr lang="en" sz="1100">
                          <a:solidFill>
                            <a:srgbClr val="607896"/>
                          </a:solidFill>
                          <a:latin typeface="Roboto Condensed"/>
                          <a:ea typeface="Roboto Condensed"/>
                          <a:cs typeface="Roboto Condensed"/>
                          <a:sym typeface="Roboto Condensed"/>
                        </a:rPr>
                        <a:t>Yellow</a:t>
                      </a:r>
                    </a:p>
                  </a:txBody>
                  <a:tcPr marL="91425" marR="91425" marT="68575" marB="68575" anchor="ctr">
                    <a:lnL w="38100" cap="flat" cmpd="sng">
                      <a:solidFill>
                        <a:srgbClr val="C0E7F6"/>
                      </a:solidFill>
                      <a:prstDash val="solid"/>
                      <a:round/>
                      <a:headEnd type="none" w="med" len="med"/>
                      <a:tailEnd type="none" w="med" len="med"/>
                    </a:lnL>
                    <a:lnR w="38100" cap="flat" cmpd="sng">
                      <a:solidFill>
                        <a:srgbClr val="C0E7F6">
                          <a:alpha val="0"/>
                        </a:srgbClr>
                      </a:solidFill>
                      <a:prstDash val="solid"/>
                      <a:round/>
                      <a:headEnd type="none" w="med" len="med"/>
                      <a:tailEnd type="none" w="med" len="med"/>
                    </a:lnR>
                    <a:lnT w="38100" cap="flat" cmpd="sng">
                      <a:solidFill>
                        <a:srgbClr val="C0E7F6"/>
                      </a:solidFill>
                      <a:prstDash val="solid"/>
                      <a:round/>
                      <a:headEnd type="none" w="med" len="med"/>
                      <a:tailEnd type="none" w="med" len="med"/>
                    </a:lnT>
                    <a:lnB w="38100" cap="flat" cmpd="sng">
                      <a:solidFill>
                        <a:srgbClr val="C0E7F6"/>
                      </a:solidFill>
                      <a:prstDash val="solid"/>
                      <a:round/>
                      <a:headEnd type="none" w="med" len="med"/>
                      <a:tailEnd type="none" w="med" len="med"/>
                    </a:lnB>
                  </a:tcPr>
                </a:tc>
                <a:tc>
                  <a:txBody>
                    <a:bodyPr/>
                    <a:lstStyle/>
                    <a:p>
                      <a:pPr lvl="0" algn="ctr">
                        <a:spcBef>
                          <a:spcPts val="0"/>
                        </a:spcBef>
                        <a:buNone/>
                      </a:pPr>
                      <a:r>
                        <a:rPr lang="en" sz="1800" b="1">
                          <a:solidFill>
                            <a:srgbClr val="607896"/>
                          </a:solidFill>
                          <a:latin typeface="Roboto Condensed"/>
                          <a:ea typeface="Roboto Condensed"/>
                          <a:cs typeface="Roboto Condensed"/>
                          <a:sym typeface="Roboto Condensed"/>
                        </a:rPr>
                        <a:t>10</a:t>
                      </a:r>
                    </a:p>
                  </a:txBody>
                  <a:tcPr marL="91425" marR="91425" marT="68575" marB="68575" anchor="ctr">
                    <a:lnL w="38100" cap="flat" cmpd="sng">
                      <a:solidFill>
                        <a:srgbClr val="C0E7F6">
                          <a:alpha val="0"/>
                        </a:srgbClr>
                      </a:solidFill>
                      <a:prstDash val="solid"/>
                      <a:round/>
                      <a:headEnd type="none" w="med" len="med"/>
                      <a:tailEnd type="none" w="med" len="med"/>
                    </a:lnL>
                    <a:lnR w="38100" cap="flat" cmpd="sng">
                      <a:solidFill>
                        <a:srgbClr val="C0E7F6">
                          <a:alpha val="0"/>
                        </a:srgbClr>
                      </a:solidFill>
                      <a:prstDash val="solid"/>
                      <a:round/>
                      <a:headEnd type="none" w="med" len="med"/>
                      <a:tailEnd type="none" w="med" len="med"/>
                    </a:lnR>
                    <a:lnT w="38100" cap="flat" cmpd="sng">
                      <a:solidFill>
                        <a:srgbClr val="C0E7F6"/>
                      </a:solidFill>
                      <a:prstDash val="solid"/>
                      <a:round/>
                      <a:headEnd type="none" w="med" len="med"/>
                      <a:tailEnd type="none" w="med" len="med"/>
                    </a:lnT>
                    <a:lnB w="38100" cap="flat" cmpd="sng">
                      <a:solidFill>
                        <a:srgbClr val="C0E7F6"/>
                      </a:solidFill>
                      <a:prstDash val="solid"/>
                      <a:round/>
                      <a:headEnd type="none" w="med" len="med"/>
                      <a:tailEnd type="none" w="med" len="med"/>
                    </a:lnB>
                  </a:tcPr>
                </a:tc>
                <a:tc>
                  <a:txBody>
                    <a:bodyPr/>
                    <a:lstStyle/>
                    <a:p>
                      <a:pPr lvl="0" algn="ctr">
                        <a:spcBef>
                          <a:spcPts val="0"/>
                        </a:spcBef>
                        <a:buNone/>
                      </a:pPr>
                      <a:r>
                        <a:rPr lang="en" sz="1800" b="1">
                          <a:solidFill>
                            <a:srgbClr val="607896"/>
                          </a:solidFill>
                          <a:latin typeface="Roboto Condensed"/>
                          <a:ea typeface="Roboto Condensed"/>
                          <a:cs typeface="Roboto Condensed"/>
                          <a:sym typeface="Roboto Condensed"/>
                        </a:rPr>
                        <a:t>20</a:t>
                      </a:r>
                    </a:p>
                  </a:txBody>
                  <a:tcPr marL="91425" marR="91425" marT="68575" marB="68575" anchor="ctr">
                    <a:lnL w="38100" cap="flat" cmpd="sng">
                      <a:solidFill>
                        <a:srgbClr val="C0E7F6">
                          <a:alpha val="0"/>
                        </a:srgbClr>
                      </a:solidFill>
                      <a:prstDash val="solid"/>
                      <a:round/>
                      <a:headEnd type="none" w="med" len="med"/>
                      <a:tailEnd type="none" w="med" len="med"/>
                    </a:lnL>
                    <a:lnR w="38100" cap="flat" cmpd="sng">
                      <a:solidFill>
                        <a:srgbClr val="C0E7F6">
                          <a:alpha val="0"/>
                        </a:srgbClr>
                      </a:solidFill>
                      <a:prstDash val="solid"/>
                      <a:round/>
                      <a:headEnd type="none" w="med" len="med"/>
                      <a:tailEnd type="none" w="med" len="med"/>
                    </a:lnR>
                    <a:lnT w="38100" cap="flat" cmpd="sng">
                      <a:solidFill>
                        <a:srgbClr val="C0E7F6"/>
                      </a:solidFill>
                      <a:prstDash val="solid"/>
                      <a:round/>
                      <a:headEnd type="none" w="med" len="med"/>
                      <a:tailEnd type="none" w="med" len="med"/>
                    </a:lnT>
                    <a:lnB w="38100" cap="flat" cmpd="sng">
                      <a:solidFill>
                        <a:srgbClr val="C0E7F6"/>
                      </a:solidFill>
                      <a:prstDash val="solid"/>
                      <a:round/>
                      <a:headEnd type="none" w="med" len="med"/>
                      <a:tailEnd type="none" w="med" len="med"/>
                    </a:lnB>
                  </a:tcPr>
                </a:tc>
                <a:tc>
                  <a:txBody>
                    <a:bodyPr/>
                    <a:lstStyle/>
                    <a:p>
                      <a:pPr lvl="0" algn="ctr">
                        <a:spcBef>
                          <a:spcPts val="0"/>
                        </a:spcBef>
                        <a:buNone/>
                      </a:pPr>
                      <a:r>
                        <a:rPr lang="en" sz="1800" b="1">
                          <a:solidFill>
                            <a:srgbClr val="607896"/>
                          </a:solidFill>
                          <a:latin typeface="Roboto Condensed"/>
                          <a:ea typeface="Roboto Condensed"/>
                          <a:cs typeface="Roboto Condensed"/>
                          <a:sym typeface="Roboto Condensed"/>
                        </a:rPr>
                        <a:t>7</a:t>
                      </a:r>
                    </a:p>
                  </a:txBody>
                  <a:tcPr marL="91425" marR="91425" marT="68575" marB="68575" anchor="ctr">
                    <a:lnL w="38100" cap="flat" cmpd="sng">
                      <a:solidFill>
                        <a:srgbClr val="C0E7F6">
                          <a:alpha val="0"/>
                        </a:srgbClr>
                      </a:solidFill>
                      <a:prstDash val="solid"/>
                      <a:round/>
                      <a:headEnd type="none" w="med" len="med"/>
                      <a:tailEnd type="none" w="med" len="med"/>
                    </a:lnL>
                    <a:lnR w="38100" cap="flat" cmpd="sng">
                      <a:solidFill>
                        <a:srgbClr val="C0E7F6"/>
                      </a:solidFill>
                      <a:prstDash val="solid"/>
                      <a:round/>
                      <a:headEnd type="none" w="med" len="med"/>
                      <a:tailEnd type="none" w="med" len="med"/>
                    </a:lnR>
                    <a:lnT w="38100" cap="flat" cmpd="sng">
                      <a:solidFill>
                        <a:srgbClr val="C0E7F6"/>
                      </a:solidFill>
                      <a:prstDash val="solid"/>
                      <a:round/>
                      <a:headEnd type="none" w="med" len="med"/>
                      <a:tailEnd type="none" w="med" len="med"/>
                    </a:lnT>
                    <a:lnB w="38100" cap="flat" cmpd="sng">
                      <a:solidFill>
                        <a:srgbClr val="C0E7F6"/>
                      </a:solidFill>
                      <a:prstDash val="solid"/>
                      <a:round/>
                      <a:headEnd type="none" w="med" len="med"/>
                      <a:tailEnd type="none" w="med" len="med"/>
                    </a:lnB>
                  </a:tcPr>
                </a:tc>
                <a:extLst>
                  <a:ext uri="{0D108BD9-81ED-4DB2-BD59-A6C34878D82A}">
                    <a16:rowId xmlns:a16="http://schemas.microsoft.com/office/drawing/2014/main" val="10001"/>
                  </a:ext>
                </a:extLst>
              </a:tr>
              <a:tr h="615475">
                <a:tc>
                  <a:txBody>
                    <a:bodyPr/>
                    <a:lstStyle/>
                    <a:p>
                      <a:pPr lvl="0" algn="r">
                        <a:spcBef>
                          <a:spcPts val="0"/>
                        </a:spcBef>
                        <a:buNone/>
                      </a:pPr>
                      <a:r>
                        <a:rPr lang="en" sz="1100">
                          <a:solidFill>
                            <a:srgbClr val="607896"/>
                          </a:solidFill>
                          <a:latin typeface="Roboto Condensed"/>
                          <a:ea typeface="Roboto Condensed"/>
                          <a:cs typeface="Roboto Condensed"/>
                          <a:sym typeface="Roboto Condensed"/>
                        </a:rPr>
                        <a:t>Blue</a:t>
                      </a:r>
                    </a:p>
                  </a:txBody>
                  <a:tcPr marL="91425" marR="91425" marT="68575" marB="68575" anchor="ctr">
                    <a:lnL w="38100" cap="flat" cmpd="sng">
                      <a:solidFill>
                        <a:srgbClr val="C0E7F6"/>
                      </a:solidFill>
                      <a:prstDash val="solid"/>
                      <a:round/>
                      <a:headEnd type="none" w="med" len="med"/>
                      <a:tailEnd type="none" w="med" len="med"/>
                    </a:lnL>
                    <a:lnR w="38100" cap="flat" cmpd="sng">
                      <a:solidFill>
                        <a:srgbClr val="C0E7F6">
                          <a:alpha val="0"/>
                        </a:srgbClr>
                      </a:solidFill>
                      <a:prstDash val="solid"/>
                      <a:round/>
                      <a:headEnd type="none" w="med" len="med"/>
                      <a:tailEnd type="none" w="med" len="med"/>
                    </a:lnR>
                    <a:lnT w="38100" cap="flat" cmpd="sng">
                      <a:solidFill>
                        <a:srgbClr val="C0E7F6"/>
                      </a:solidFill>
                      <a:prstDash val="solid"/>
                      <a:round/>
                      <a:headEnd type="none" w="med" len="med"/>
                      <a:tailEnd type="none" w="med" len="med"/>
                    </a:lnT>
                    <a:lnB w="38100" cap="flat" cmpd="sng">
                      <a:solidFill>
                        <a:srgbClr val="C0E7F6"/>
                      </a:solidFill>
                      <a:prstDash val="solid"/>
                      <a:round/>
                      <a:headEnd type="none" w="med" len="med"/>
                      <a:tailEnd type="none" w="med" len="med"/>
                    </a:lnB>
                  </a:tcPr>
                </a:tc>
                <a:tc>
                  <a:txBody>
                    <a:bodyPr/>
                    <a:lstStyle/>
                    <a:p>
                      <a:pPr lvl="0" algn="ctr">
                        <a:spcBef>
                          <a:spcPts val="0"/>
                        </a:spcBef>
                        <a:buNone/>
                      </a:pPr>
                      <a:r>
                        <a:rPr lang="en" sz="1800" b="1">
                          <a:solidFill>
                            <a:srgbClr val="607896"/>
                          </a:solidFill>
                          <a:latin typeface="Roboto Condensed"/>
                          <a:ea typeface="Roboto Condensed"/>
                          <a:cs typeface="Roboto Condensed"/>
                          <a:sym typeface="Roboto Condensed"/>
                        </a:rPr>
                        <a:t>30</a:t>
                      </a:r>
                    </a:p>
                  </a:txBody>
                  <a:tcPr marL="91425" marR="91425" marT="68575" marB="68575" anchor="ctr">
                    <a:lnL w="38100" cap="flat" cmpd="sng">
                      <a:solidFill>
                        <a:srgbClr val="C0E7F6">
                          <a:alpha val="0"/>
                        </a:srgbClr>
                      </a:solidFill>
                      <a:prstDash val="solid"/>
                      <a:round/>
                      <a:headEnd type="none" w="med" len="med"/>
                      <a:tailEnd type="none" w="med" len="med"/>
                    </a:lnL>
                    <a:lnR w="38100" cap="flat" cmpd="sng">
                      <a:solidFill>
                        <a:srgbClr val="C0E7F6">
                          <a:alpha val="0"/>
                        </a:srgbClr>
                      </a:solidFill>
                      <a:prstDash val="solid"/>
                      <a:round/>
                      <a:headEnd type="none" w="med" len="med"/>
                      <a:tailEnd type="none" w="med" len="med"/>
                    </a:lnR>
                    <a:lnT w="38100" cap="flat" cmpd="sng">
                      <a:solidFill>
                        <a:srgbClr val="C0E7F6"/>
                      </a:solidFill>
                      <a:prstDash val="solid"/>
                      <a:round/>
                      <a:headEnd type="none" w="med" len="med"/>
                      <a:tailEnd type="none" w="med" len="med"/>
                    </a:lnT>
                    <a:lnB w="38100" cap="flat" cmpd="sng">
                      <a:solidFill>
                        <a:srgbClr val="C0E7F6"/>
                      </a:solidFill>
                      <a:prstDash val="solid"/>
                      <a:round/>
                      <a:headEnd type="none" w="med" len="med"/>
                      <a:tailEnd type="none" w="med" len="med"/>
                    </a:lnB>
                  </a:tcPr>
                </a:tc>
                <a:tc>
                  <a:txBody>
                    <a:bodyPr/>
                    <a:lstStyle/>
                    <a:p>
                      <a:pPr lvl="0" algn="ctr">
                        <a:spcBef>
                          <a:spcPts val="0"/>
                        </a:spcBef>
                        <a:buNone/>
                      </a:pPr>
                      <a:r>
                        <a:rPr lang="en" sz="1800" b="1">
                          <a:solidFill>
                            <a:srgbClr val="607896"/>
                          </a:solidFill>
                          <a:latin typeface="Roboto Condensed"/>
                          <a:ea typeface="Roboto Condensed"/>
                          <a:cs typeface="Roboto Condensed"/>
                          <a:sym typeface="Roboto Condensed"/>
                        </a:rPr>
                        <a:t>15</a:t>
                      </a:r>
                    </a:p>
                  </a:txBody>
                  <a:tcPr marL="91425" marR="91425" marT="68575" marB="68575" anchor="ctr">
                    <a:lnL w="38100" cap="flat" cmpd="sng">
                      <a:solidFill>
                        <a:srgbClr val="C0E7F6">
                          <a:alpha val="0"/>
                        </a:srgbClr>
                      </a:solidFill>
                      <a:prstDash val="solid"/>
                      <a:round/>
                      <a:headEnd type="none" w="med" len="med"/>
                      <a:tailEnd type="none" w="med" len="med"/>
                    </a:lnL>
                    <a:lnR w="38100" cap="flat" cmpd="sng">
                      <a:solidFill>
                        <a:srgbClr val="C0E7F6">
                          <a:alpha val="0"/>
                        </a:srgbClr>
                      </a:solidFill>
                      <a:prstDash val="solid"/>
                      <a:round/>
                      <a:headEnd type="none" w="med" len="med"/>
                      <a:tailEnd type="none" w="med" len="med"/>
                    </a:lnR>
                    <a:lnT w="38100" cap="flat" cmpd="sng">
                      <a:solidFill>
                        <a:srgbClr val="C0E7F6"/>
                      </a:solidFill>
                      <a:prstDash val="solid"/>
                      <a:round/>
                      <a:headEnd type="none" w="med" len="med"/>
                      <a:tailEnd type="none" w="med" len="med"/>
                    </a:lnT>
                    <a:lnB w="38100" cap="flat" cmpd="sng">
                      <a:solidFill>
                        <a:srgbClr val="C0E7F6"/>
                      </a:solidFill>
                      <a:prstDash val="solid"/>
                      <a:round/>
                      <a:headEnd type="none" w="med" len="med"/>
                      <a:tailEnd type="none" w="med" len="med"/>
                    </a:lnB>
                  </a:tcPr>
                </a:tc>
                <a:tc>
                  <a:txBody>
                    <a:bodyPr/>
                    <a:lstStyle/>
                    <a:p>
                      <a:pPr lvl="0" algn="ctr">
                        <a:spcBef>
                          <a:spcPts val="0"/>
                        </a:spcBef>
                        <a:buNone/>
                      </a:pPr>
                      <a:r>
                        <a:rPr lang="en" sz="1800" b="1">
                          <a:solidFill>
                            <a:srgbClr val="607896"/>
                          </a:solidFill>
                          <a:latin typeface="Roboto Condensed"/>
                          <a:ea typeface="Roboto Condensed"/>
                          <a:cs typeface="Roboto Condensed"/>
                          <a:sym typeface="Roboto Condensed"/>
                        </a:rPr>
                        <a:t>10</a:t>
                      </a:r>
                    </a:p>
                  </a:txBody>
                  <a:tcPr marL="91425" marR="91425" marT="68575" marB="68575" anchor="ctr">
                    <a:lnL w="38100" cap="flat" cmpd="sng">
                      <a:solidFill>
                        <a:srgbClr val="C0E7F6">
                          <a:alpha val="0"/>
                        </a:srgbClr>
                      </a:solidFill>
                      <a:prstDash val="solid"/>
                      <a:round/>
                      <a:headEnd type="none" w="med" len="med"/>
                      <a:tailEnd type="none" w="med" len="med"/>
                    </a:lnL>
                    <a:lnR w="38100" cap="flat" cmpd="sng">
                      <a:solidFill>
                        <a:srgbClr val="C0E7F6"/>
                      </a:solidFill>
                      <a:prstDash val="solid"/>
                      <a:round/>
                      <a:headEnd type="none" w="med" len="med"/>
                      <a:tailEnd type="none" w="med" len="med"/>
                    </a:lnR>
                    <a:lnT w="38100" cap="flat" cmpd="sng">
                      <a:solidFill>
                        <a:srgbClr val="C0E7F6"/>
                      </a:solidFill>
                      <a:prstDash val="solid"/>
                      <a:round/>
                      <a:headEnd type="none" w="med" len="med"/>
                      <a:tailEnd type="none" w="med" len="med"/>
                    </a:lnT>
                    <a:lnB w="38100" cap="flat" cmpd="sng">
                      <a:solidFill>
                        <a:srgbClr val="C0E7F6"/>
                      </a:solidFill>
                      <a:prstDash val="solid"/>
                      <a:round/>
                      <a:headEnd type="none" w="med" len="med"/>
                      <a:tailEnd type="none" w="med" len="med"/>
                    </a:lnB>
                  </a:tcPr>
                </a:tc>
                <a:extLst>
                  <a:ext uri="{0D108BD9-81ED-4DB2-BD59-A6C34878D82A}">
                    <a16:rowId xmlns:a16="http://schemas.microsoft.com/office/drawing/2014/main" val="10002"/>
                  </a:ext>
                </a:extLst>
              </a:tr>
              <a:tr h="615475">
                <a:tc>
                  <a:txBody>
                    <a:bodyPr/>
                    <a:lstStyle/>
                    <a:p>
                      <a:pPr lvl="0" algn="r" rtl="0">
                        <a:spcBef>
                          <a:spcPts val="0"/>
                        </a:spcBef>
                        <a:buNone/>
                      </a:pPr>
                      <a:r>
                        <a:rPr lang="en" sz="1100">
                          <a:solidFill>
                            <a:srgbClr val="607896"/>
                          </a:solidFill>
                          <a:latin typeface="Roboto Condensed"/>
                          <a:ea typeface="Roboto Condensed"/>
                          <a:cs typeface="Roboto Condensed"/>
                          <a:sym typeface="Roboto Condensed"/>
                        </a:rPr>
                        <a:t>Orange</a:t>
                      </a:r>
                    </a:p>
                  </a:txBody>
                  <a:tcPr marL="91425" marR="91425" marT="68575" marB="68575" anchor="ctr">
                    <a:lnL w="38100" cap="flat" cmpd="sng">
                      <a:solidFill>
                        <a:srgbClr val="C0E7F6"/>
                      </a:solidFill>
                      <a:prstDash val="solid"/>
                      <a:round/>
                      <a:headEnd type="none" w="med" len="med"/>
                      <a:tailEnd type="none" w="med" len="med"/>
                    </a:lnL>
                    <a:lnR w="38100" cap="flat" cmpd="sng">
                      <a:solidFill>
                        <a:srgbClr val="C0E7F6">
                          <a:alpha val="0"/>
                        </a:srgbClr>
                      </a:solidFill>
                      <a:prstDash val="solid"/>
                      <a:round/>
                      <a:headEnd type="none" w="med" len="med"/>
                      <a:tailEnd type="none" w="med" len="med"/>
                    </a:lnR>
                    <a:lnT w="38100" cap="flat" cmpd="sng">
                      <a:solidFill>
                        <a:srgbClr val="C0E7F6"/>
                      </a:solidFill>
                      <a:prstDash val="solid"/>
                      <a:round/>
                      <a:headEnd type="none" w="med" len="med"/>
                      <a:tailEnd type="none" w="med" len="med"/>
                    </a:lnT>
                    <a:lnB w="38100" cap="flat" cmpd="sng">
                      <a:solidFill>
                        <a:srgbClr val="C0E7F6"/>
                      </a:solidFill>
                      <a:prstDash val="solid"/>
                      <a:round/>
                      <a:headEnd type="none" w="med" len="med"/>
                      <a:tailEnd type="none" w="med" len="med"/>
                    </a:lnB>
                  </a:tcPr>
                </a:tc>
                <a:tc>
                  <a:txBody>
                    <a:bodyPr/>
                    <a:lstStyle/>
                    <a:p>
                      <a:pPr lvl="0" algn="ctr" rtl="0">
                        <a:spcBef>
                          <a:spcPts val="0"/>
                        </a:spcBef>
                        <a:buNone/>
                      </a:pPr>
                      <a:r>
                        <a:rPr lang="en" sz="1800" b="1">
                          <a:solidFill>
                            <a:srgbClr val="607896"/>
                          </a:solidFill>
                          <a:latin typeface="Roboto Condensed"/>
                          <a:ea typeface="Roboto Condensed"/>
                          <a:cs typeface="Roboto Condensed"/>
                          <a:sym typeface="Roboto Condensed"/>
                        </a:rPr>
                        <a:t>5</a:t>
                      </a:r>
                    </a:p>
                  </a:txBody>
                  <a:tcPr marL="91425" marR="91425" marT="68575" marB="68575" anchor="ctr">
                    <a:lnL w="38100" cap="flat" cmpd="sng">
                      <a:solidFill>
                        <a:srgbClr val="C0E7F6">
                          <a:alpha val="0"/>
                        </a:srgbClr>
                      </a:solidFill>
                      <a:prstDash val="solid"/>
                      <a:round/>
                      <a:headEnd type="none" w="med" len="med"/>
                      <a:tailEnd type="none" w="med" len="med"/>
                    </a:lnL>
                    <a:lnR w="38100" cap="flat" cmpd="sng">
                      <a:solidFill>
                        <a:srgbClr val="C0E7F6">
                          <a:alpha val="0"/>
                        </a:srgbClr>
                      </a:solidFill>
                      <a:prstDash val="solid"/>
                      <a:round/>
                      <a:headEnd type="none" w="med" len="med"/>
                      <a:tailEnd type="none" w="med" len="med"/>
                    </a:lnR>
                    <a:lnT w="38100" cap="flat" cmpd="sng">
                      <a:solidFill>
                        <a:srgbClr val="C0E7F6"/>
                      </a:solidFill>
                      <a:prstDash val="solid"/>
                      <a:round/>
                      <a:headEnd type="none" w="med" len="med"/>
                      <a:tailEnd type="none" w="med" len="med"/>
                    </a:lnT>
                    <a:lnB w="38100" cap="flat" cmpd="sng">
                      <a:solidFill>
                        <a:srgbClr val="C0E7F6"/>
                      </a:solidFill>
                      <a:prstDash val="solid"/>
                      <a:round/>
                      <a:headEnd type="none" w="med" len="med"/>
                      <a:tailEnd type="none" w="med" len="med"/>
                    </a:lnB>
                  </a:tcPr>
                </a:tc>
                <a:tc>
                  <a:txBody>
                    <a:bodyPr/>
                    <a:lstStyle/>
                    <a:p>
                      <a:pPr lvl="0" algn="ctr" rtl="0">
                        <a:spcBef>
                          <a:spcPts val="0"/>
                        </a:spcBef>
                        <a:buNone/>
                      </a:pPr>
                      <a:r>
                        <a:rPr lang="en" sz="1800" b="1">
                          <a:solidFill>
                            <a:srgbClr val="607896"/>
                          </a:solidFill>
                          <a:latin typeface="Roboto Condensed"/>
                          <a:ea typeface="Roboto Condensed"/>
                          <a:cs typeface="Roboto Condensed"/>
                          <a:sym typeface="Roboto Condensed"/>
                        </a:rPr>
                        <a:t>24</a:t>
                      </a:r>
                    </a:p>
                  </a:txBody>
                  <a:tcPr marL="91425" marR="91425" marT="68575" marB="68575" anchor="ctr">
                    <a:lnL w="38100" cap="flat" cmpd="sng">
                      <a:solidFill>
                        <a:srgbClr val="C0E7F6">
                          <a:alpha val="0"/>
                        </a:srgbClr>
                      </a:solidFill>
                      <a:prstDash val="solid"/>
                      <a:round/>
                      <a:headEnd type="none" w="med" len="med"/>
                      <a:tailEnd type="none" w="med" len="med"/>
                    </a:lnL>
                    <a:lnR w="38100" cap="flat" cmpd="sng">
                      <a:solidFill>
                        <a:srgbClr val="C0E7F6">
                          <a:alpha val="0"/>
                        </a:srgbClr>
                      </a:solidFill>
                      <a:prstDash val="solid"/>
                      <a:round/>
                      <a:headEnd type="none" w="med" len="med"/>
                      <a:tailEnd type="none" w="med" len="med"/>
                    </a:lnR>
                    <a:lnT w="38100" cap="flat" cmpd="sng">
                      <a:solidFill>
                        <a:srgbClr val="C0E7F6"/>
                      </a:solidFill>
                      <a:prstDash val="solid"/>
                      <a:round/>
                      <a:headEnd type="none" w="med" len="med"/>
                      <a:tailEnd type="none" w="med" len="med"/>
                    </a:lnT>
                    <a:lnB w="38100" cap="flat" cmpd="sng">
                      <a:solidFill>
                        <a:srgbClr val="C0E7F6"/>
                      </a:solidFill>
                      <a:prstDash val="solid"/>
                      <a:round/>
                      <a:headEnd type="none" w="med" len="med"/>
                      <a:tailEnd type="none" w="med" len="med"/>
                    </a:lnB>
                  </a:tcPr>
                </a:tc>
                <a:tc>
                  <a:txBody>
                    <a:bodyPr/>
                    <a:lstStyle/>
                    <a:p>
                      <a:pPr lvl="0" algn="ctr" rtl="0">
                        <a:spcBef>
                          <a:spcPts val="0"/>
                        </a:spcBef>
                        <a:buNone/>
                      </a:pPr>
                      <a:r>
                        <a:rPr lang="en" sz="1800" b="1">
                          <a:solidFill>
                            <a:srgbClr val="607896"/>
                          </a:solidFill>
                          <a:latin typeface="Roboto Condensed"/>
                          <a:ea typeface="Roboto Condensed"/>
                          <a:cs typeface="Roboto Condensed"/>
                          <a:sym typeface="Roboto Condensed"/>
                        </a:rPr>
                        <a:t>16</a:t>
                      </a:r>
                    </a:p>
                  </a:txBody>
                  <a:tcPr marL="91425" marR="91425" marT="68575" marB="68575" anchor="ctr">
                    <a:lnL w="38100" cap="flat" cmpd="sng">
                      <a:solidFill>
                        <a:srgbClr val="C0E7F6">
                          <a:alpha val="0"/>
                        </a:srgbClr>
                      </a:solidFill>
                      <a:prstDash val="solid"/>
                      <a:round/>
                      <a:headEnd type="none" w="med" len="med"/>
                      <a:tailEnd type="none" w="med" len="med"/>
                    </a:lnL>
                    <a:lnR w="38100" cap="flat" cmpd="sng">
                      <a:solidFill>
                        <a:srgbClr val="C0E7F6"/>
                      </a:solidFill>
                      <a:prstDash val="solid"/>
                      <a:round/>
                      <a:headEnd type="none" w="med" len="med"/>
                      <a:tailEnd type="none" w="med" len="med"/>
                    </a:lnR>
                    <a:lnT w="38100" cap="flat" cmpd="sng">
                      <a:solidFill>
                        <a:srgbClr val="C0E7F6"/>
                      </a:solidFill>
                      <a:prstDash val="solid"/>
                      <a:round/>
                      <a:headEnd type="none" w="med" len="med"/>
                      <a:tailEnd type="none" w="med" len="med"/>
                    </a:lnT>
                    <a:lnB w="38100" cap="flat" cmpd="sng">
                      <a:solidFill>
                        <a:srgbClr val="C0E7F6"/>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266"/>
        <p:cNvGrpSpPr/>
        <p:nvPr/>
      </p:nvGrpSpPr>
      <p:grpSpPr>
        <a:xfrm>
          <a:off x="0" y="0"/>
          <a:ext cx="0" cy="0"/>
          <a:chOff x="0" y="0"/>
          <a:chExt cx="0" cy="0"/>
        </a:xfrm>
      </p:grpSpPr>
      <p:sp>
        <p:nvSpPr>
          <p:cNvPr id="267" name="Shape 267"/>
          <p:cNvSpPr txBox="1">
            <a:spLocks noGrp="1"/>
          </p:cNvSpPr>
          <p:nvPr>
            <p:ph type="ctrTitle" idx="4294967295"/>
          </p:nvPr>
        </p:nvSpPr>
        <p:spPr>
          <a:xfrm>
            <a:off x="685800" y="2345350"/>
            <a:ext cx="6078900" cy="1159800"/>
          </a:xfrm>
          <a:prstGeom prst="rect">
            <a:avLst/>
          </a:prstGeom>
        </p:spPr>
        <p:txBody>
          <a:bodyPr lIns="91425" tIns="91425" rIns="91425" bIns="91425" anchor="b" anchorCtr="0">
            <a:noAutofit/>
          </a:bodyPr>
          <a:lstStyle/>
          <a:p>
            <a:pPr lvl="0" rtl="0">
              <a:spcBef>
                <a:spcPts val="0"/>
              </a:spcBef>
              <a:buNone/>
            </a:pPr>
            <a:r>
              <a:rPr lang="en" sz="9600">
                <a:solidFill>
                  <a:srgbClr val="FF9900"/>
                </a:solidFill>
              </a:rPr>
              <a:t>89,526,124</a:t>
            </a:r>
          </a:p>
        </p:txBody>
      </p:sp>
      <p:sp>
        <p:nvSpPr>
          <p:cNvPr id="268" name="Shape 268"/>
          <p:cNvSpPr txBox="1">
            <a:spLocks noGrp="1"/>
          </p:cNvSpPr>
          <p:nvPr>
            <p:ph type="subTitle" idx="4294967295"/>
          </p:nvPr>
        </p:nvSpPr>
        <p:spPr>
          <a:xfrm>
            <a:off x="685800" y="3297254"/>
            <a:ext cx="6078900" cy="784800"/>
          </a:xfrm>
          <a:prstGeom prst="rect">
            <a:avLst/>
          </a:prstGeom>
        </p:spPr>
        <p:txBody>
          <a:bodyPr lIns="91425" tIns="91425" rIns="91425" bIns="91425" anchor="t" anchorCtr="0">
            <a:noAutofit/>
          </a:bodyPr>
          <a:lstStyle/>
          <a:p>
            <a:pPr lvl="0" rtl="0">
              <a:spcBef>
                <a:spcPts val="0"/>
              </a:spcBef>
              <a:buNone/>
            </a:pPr>
            <a:r>
              <a:rPr lang="en"/>
              <a:t>Whoa! That’s a big number, aren’t you proud?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272"/>
        <p:cNvGrpSpPr/>
        <p:nvPr/>
      </p:nvGrpSpPr>
      <p:grpSpPr>
        <a:xfrm>
          <a:off x="0" y="0"/>
          <a:ext cx="0" cy="0"/>
          <a:chOff x="0" y="0"/>
          <a:chExt cx="0" cy="0"/>
        </a:xfrm>
      </p:grpSpPr>
      <p:sp>
        <p:nvSpPr>
          <p:cNvPr id="273" name="Shape 273"/>
          <p:cNvSpPr txBox="1">
            <a:spLocks noGrp="1"/>
          </p:cNvSpPr>
          <p:nvPr>
            <p:ph type="ctrTitle" idx="4294967295"/>
          </p:nvPr>
        </p:nvSpPr>
        <p:spPr>
          <a:xfrm>
            <a:off x="685800" y="952800"/>
            <a:ext cx="3023100" cy="894900"/>
          </a:xfrm>
          <a:prstGeom prst="rect">
            <a:avLst/>
          </a:prstGeom>
        </p:spPr>
        <p:txBody>
          <a:bodyPr lIns="91425" tIns="91425" rIns="91425" bIns="91425" anchor="b" anchorCtr="0">
            <a:noAutofit/>
          </a:bodyPr>
          <a:lstStyle/>
          <a:p>
            <a:pPr lvl="0" algn="l" rtl="0">
              <a:spcBef>
                <a:spcPts val="0"/>
              </a:spcBef>
              <a:buNone/>
            </a:pPr>
            <a:r>
              <a:rPr lang="en" sz="3600">
                <a:solidFill>
                  <a:srgbClr val="81D1EC"/>
                </a:solidFill>
              </a:rPr>
              <a:t>89,526,124$</a:t>
            </a:r>
          </a:p>
        </p:txBody>
      </p:sp>
      <p:sp>
        <p:nvSpPr>
          <p:cNvPr id="274" name="Shape 274"/>
          <p:cNvSpPr txBox="1">
            <a:spLocks noGrp="1"/>
          </p:cNvSpPr>
          <p:nvPr>
            <p:ph type="subTitle" idx="4294967295"/>
          </p:nvPr>
        </p:nvSpPr>
        <p:spPr>
          <a:xfrm>
            <a:off x="685800" y="1563707"/>
            <a:ext cx="3023100" cy="463200"/>
          </a:xfrm>
          <a:prstGeom prst="rect">
            <a:avLst/>
          </a:prstGeom>
        </p:spPr>
        <p:txBody>
          <a:bodyPr lIns="91425" tIns="91425" rIns="91425" bIns="91425" anchor="t" anchorCtr="0">
            <a:noAutofit/>
          </a:bodyPr>
          <a:lstStyle/>
          <a:p>
            <a:pPr lvl="0" algn="l" rtl="0">
              <a:spcBef>
                <a:spcPts val="0"/>
              </a:spcBef>
              <a:buNone/>
            </a:pPr>
            <a:r>
              <a:rPr lang="en" sz="2400">
                <a:solidFill>
                  <a:srgbClr val="81D1EC"/>
                </a:solidFill>
              </a:rPr>
              <a:t>That’s a lot of money</a:t>
            </a:r>
          </a:p>
        </p:txBody>
      </p:sp>
      <p:sp>
        <p:nvSpPr>
          <p:cNvPr id="275" name="Shape 275"/>
          <p:cNvSpPr txBox="1">
            <a:spLocks noGrp="1"/>
          </p:cNvSpPr>
          <p:nvPr>
            <p:ph type="ctrTitle" idx="4294967295"/>
          </p:nvPr>
        </p:nvSpPr>
        <p:spPr>
          <a:xfrm>
            <a:off x="3352800" y="3581692"/>
            <a:ext cx="3023100" cy="894900"/>
          </a:xfrm>
          <a:prstGeom prst="rect">
            <a:avLst/>
          </a:prstGeom>
        </p:spPr>
        <p:txBody>
          <a:bodyPr lIns="91425" tIns="91425" rIns="91425" bIns="91425" anchor="b" anchorCtr="0">
            <a:noAutofit/>
          </a:bodyPr>
          <a:lstStyle/>
          <a:p>
            <a:pPr lvl="0" algn="l" rtl="0">
              <a:spcBef>
                <a:spcPts val="0"/>
              </a:spcBef>
              <a:buNone/>
            </a:pPr>
            <a:r>
              <a:rPr lang="en" sz="3600"/>
              <a:t>100%</a:t>
            </a:r>
          </a:p>
        </p:txBody>
      </p:sp>
      <p:sp>
        <p:nvSpPr>
          <p:cNvPr id="276" name="Shape 276"/>
          <p:cNvSpPr txBox="1">
            <a:spLocks noGrp="1"/>
          </p:cNvSpPr>
          <p:nvPr>
            <p:ph type="subTitle" idx="4294967295"/>
          </p:nvPr>
        </p:nvSpPr>
        <p:spPr>
          <a:xfrm>
            <a:off x="3352800" y="4192600"/>
            <a:ext cx="3023100" cy="463200"/>
          </a:xfrm>
          <a:prstGeom prst="rect">
            <a:avLst/>
          </a:prstGeom>
        </p:spPr>
        <p:txBody>
          <a:bodyPr lIns="91425" tIns="91425" rIns="91425" bIns="91425" anchor="t" anchorCtr="0">
            <a:noAutofit/>
          </a:bodyPr>
          <a:lstStyle/>
          <a:p>
            <a:pPr lvl="0" algn="l" rtl="0">
              <a:spcBef>
                <a:spcPts val="0"/>
              </a:spcBef>
              <a:buNone/>
            </a:pPr>
            <a:r>
              <a:rPr lang="en" sz="2400">
                <a:solidFill>
                  <a:srgbClr val="3796BF"/>
                </a:solidFill>
              </a:rPr>
              <a:t>Total success!</a:t>
            </a:r>
          </a:p>
        </p:txBody>
      </p:sp>
      <p:sp>
        <p:nvSpPr>
          <p:cNvPr id="277" name="Shape 277"/>
          <p:cNvSpPr txBox="1">
            <a:spLocks noGrp="1"/>
          </p:cNvSpPr>
          <p:nvPr>
            <p:ph type="ctrTitle" idx="4294967295"/>
          </p:nvPr>
        </p:nvSpPr>
        <p:spPr>
          <a:xfrm>
            <a:off x="2057400" y="2267246"/>
            <a:ext cx="3023100" cy="894900"/>
          </a:xfrm>
          <a:prstGeom prst="rect">
            <a:avLst/>
          </a:prstGeom>
        </p:spPr>
        <p:txBody>
          <a:bodyPr lIns="91425" tIns="91425" rIns="91425" bIns="91425" anchor="b" anchorCtr="0">
            <a:noAutofit/>
          </a:bodyPr>
          <a:lstStyle/>
          <a:p>
            <a:pPr lvl="0" algn="l" rtl="0">
              <a:spcBef>
                <a:spcPts val="0"/>
              </a:spcBef>
              <a:buNone/>
            </a:pPr>
            <a:r>
              <a:rPr lang="en" sz="3600">
                <a:solidFill>
                  <a:srgbClr val="4BB5D9"/>
                </a:solidFill>
              </a:rPr>
              <a:t>185,244 USERS</a:t>
            </a:r>
          </a:p>
        </p:txBody>
      </p:sp>
      <p:sp>
        <p:nvSpPr>
          <p:cNvPr id="278" name="Shape 278"/>
          <p:cNvSpPr txBox="1">
            <a:spLocks noGrp="1"/>
          </p:cNvSpPr>
          <p:nvPr>
            <p:ph type="subTitle" idx="4294967295"/>
          </p:nvPr>
        </p:nvSpPr>
        <p:spPr>
          <a:xfrm>
            <a:off x="2057400" y="2878154"/>
            <a:ext cx="3023100" cy="463200"/>
          </a:xfrm>
          <a:prstGeom prst="rect">
            <a:avLst/>
          </a:prstGeom>
        </p:spPr>
        <p:txBody>
          <a:bodyPr lIns="91425" tIns="91425" rIns="91425" bIns="91425" anchor="t" anchorCtr="0">
            <a:noAutofit/>
          </a:bodyPr>
          <a:lstStyle/>
          <a:p>
            <a:pPr lvl="0" algn="l" rtl="0">
              <a:spcBef>
                <a:spcPts val="0"/>
              </a:spcBef>
              <a:buNone/>
            </a:pPr>
            <a:r>
              <a:rPr lang="en" sz="2400">
                <a:solidFill>
                  <a:srgbClr val="4BB5D9"/>
                </a:solidFill>
              </a:rPr>
              <a:t>And a lot of users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1031425" y="1149725"/>
            <a:ext cx="5760300" cy="680700"/>
          </a:xfrm>
          <a:prstGeom prst="rect">
            <a:avLst/>
          </a:prstGeom>
        </p:spPr>
        <p:txBody>
          <a:bodyPr lIns="91425" tIns="91425" rIns="91425" bIns="91425" anchor="b" anchorCtr="0">
            <a:noAutofit/>
          </a:bodyPr>
          <a:lstStyle/>
          <a:p>
            <a:pPr lvl="0" rtl="0">
              <a:spcBef>
                <a:spcPts val="0"/>
              </a:spcBef>
              <a:buNone/>
            </a:pPr>
            <a:r>
              <a:rPr lang="en"/>
              <a:t>OUR PROCESS IS EASY</a:t>
            </a:r>
          </a:p>
        </p:txBody>
      </p:sp>
      <p:sp>
        <p:nvSpPr>
          <p:cNvPr id="284" name="Shape 284"/>
          <p:cNvSpPr/>
          <p:nvPr/>
        </p:nvSpPr>
        <p:spPr>
          <a:xfrm>
            <a:off x="1154666" y="1909250"/>
            <a:ext cx="2191500" cy="1852200"/>
          </a:xfrm>
          <a:prstGeom prst="homePlate">
            <a:avLst>
              <a:gd name="adj" fmla="val 30129"/>
            </a:avLst>
          </a:prstGeom>
          <a:solidFill>
            <a:srgbClr val="81D1EC"/>
          </a:solidFill>
          <a:ln>
            <a:noFill/>
          </a:ln>
        </p:spPr>
        <p:txBody>
          <a:bodyPr lIns="91425" tIns="91425" rIns="91425" bIns="91425" anchor="ctr" anchorCtr="0">
            <a:noAutofit/>
          </a:bodyPr>
          <a:lstStyle/>
          <a:p>
            <a:pPr lvl="0" algn="ctr">
              <a:spcBef>
                <a:spcPts val="0"/>
              </a:spcBef>
              <a:buNone/>
            </a:pPr>
            <a:r>
              <a:rPr lang="en">
                <a:solidFill>
                  <a:srgbClr val="FFFFFF"/>
                </a:solidFill>
                <a:latin typeface="Roboto Condensed"/>
                <a:ea typeface="Roboto Condensed"/>
                <a:cs typeface="Roboto Condensed"/>
                <a:sym typeface="Roboto Condensed"/>
              </a:rPr>
              <a:t>first</a:t>
            </a:r>
          </a:p>
        </p:txBody>
      </p:sp>
      <p:sp>
        <p:nvSpPr>
          <p:cNvPr id="285" name="Shape 285"/>
          <p:cNvSpPr/>
          <p:nvPr/>
        </p:nvSpPr>
        <p:spPr>
          <a:xfrm>
            <a:off x="2902904" y="1909250"/>
            <a:ext cx="2233800" cy="1852200"/>
          </a:xfrm>
          <a:prstGeom prst="chevron">
            <a:avLst>
              <a:gd name="adj" fmla="val 29853"/>
            </a:avLst>
          </a:prstGeom>
          <a:solidFill>
            <a:srgbClr val="4BB5D9"/>
          </a:solidFill>
          <a:ln>
            <a:noFill/>
          </a:ln>
        </p:spPr>
        <p:txBody>
          <a:bodyPr lIns="91425" tIns="91425" rIns="91425" bIns="91425" anchor="ctr" anchorCtr="0">
            <a:noAutofit/>
          </a:bodyPr>
          <a:lstStyle/>
          <a:p>
            <a:pPr lvl="0" algn="ctr">
              <a:spcBef>
                <a:spcPts val="0"/>
              </a:spcBef>
              <a:buNone/>
            </a:pPr>
            <a:r>
              <a:rPr lang="en">
                <a:solidFill>
                  <a:srgbClr val="FFFFFF"/>
                </a:solidFill>
                <a:latin typeface="Roboto Condensed"/>
                <a:ea typeface="Roboto Condensed"/>
                <a:cs typeface="Roboto Condensed"/>
                <a:sym typeface="Roboto Condensed"/>
              </a:rPr>
              <a:t>second</a:t>
            </a:r>
          </a:p>
        </p:txBody>
      </p:sp>
      <p:sp>
        <p:nvSpPr>
          <p:cNvPr id="286" name="Shape 286"/>
          <p:cNvSpPr/>
          <p:nvPr/>
        </p:nvSpPr>
        <p:spPr>
          <a:xfrm>
            <a:off x="4693288" y="1909250"/>
            <a:ext cx="2233800" cy="1852200"/>
          </a:xfrm>
          <a:prstGeom prst="chevron">
            <a:avLst>
              <a:gd name="adj" fmla="val 29853"/>
            </a:avLst>
          </a:prstGeom>
          <a:solidFill>
            <a:srgbClr val="3796BF"/>
          </a:solidFill>
          <a:ln>
            <a:noFill/>
          </a:ln>
        </p:spPr>
        <p:txBody>
          <a:bodyPr lIns="91425" tIns="91425" rIns="91425" bIns="91425" anchor="ctr" anchorCtr="0">
            <a:noAutofit/>
          </a:bodyPr>
          <a:lstStyle/>
          <a:p>
            <a:pPr lvl="0" algn="ctr">
              <a:spcBef>
                <a:spcPts val="0"/>
              </a:spcBef>
              <a:buNone/>
            </a:pPr>
            <a:r>
              <a:rPr lang="en">
                <a:solidFill>
                  <a:srgbClr val="FFFFFF"/>
                </a:solidFill>
                <a:latin typeface="Roboto Condensed"/>
                <a:ea typeface="Roboto Condensed"/>
                <a:cs typeface="Roboto Condensed"/>
                <a:sym typeface="Roboto Condensed"/>
              </a:rPr>
              <a:t>last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3796BF"/>
        </a:solidFill>
        <a:effectLst/>
      </p:bgPr>
    </p:bg>
    <p:spTree>
      <p:nvGrpSpPr>
        <p:cNvPr id="1" name="Shape 321"/>
        <p:cNvGrpSpPr/>
        <p:nvPr/>
      </p:nvGrpSpPr>
      <p:grpSpPr>
        <a:xfrm>
          <a:off x="0" y="0"/>
          <a:ext cx="0" cy="0"/>
          <a:chOff x="0" y="0"/>
          <a:chExt cx="0" cy="0"/>
        </a:xfrm>
      </p:grpSpPr>
      <p:sp>
        <p:nvSpPr>
          <p:cNvPr id="322" name="Shape 322"/>
          <p:cNvSpPr/>
          <p:nvPr/>
        </p:nvSpPr>
        <p:spPr>
          <a:xfrm>
            <a:off x="4787701" y="535612"/>
            <a:ext cx="2879503" cy="4072344"/>
          </a:xfrm>
          <a:custGeom>
            <a:avLst/>
            <a:gdLst/>
            <a:ahLst/>
            <a:cxnLst/>
            <a:rect l="0" t="0" r="0" b="0"/>
            <a:pathLst>
              <a:path w="60958" h="86210" extrusionOk="0">
                <a:moveTo>
                  <a:pt x="28985" y="3938"/>
                </a:moveTo>
                <a:lnTo>
                  <a:pt x="29189" y="4006"/>
                </a:lnTo>
                <a:lnTo>
                  <a:pt x="29189" y="4141"/>
                </a:lnTo>
                <a:lnTo>
                  <a:pt x="29189" y="4277"/>
                </a:lnTo>
                <a:lnTo>
                  <a:pt x="28985" y="4345"/>
                </a:lnTo>
                <a:lnTo>
                  <a:pt x="28850" y="4277"/>
                </a:lnTo>
                <a:lnTo>
                  <a:pt x="28782" y="4141"/>
                </a:lnTo>
                <a:lnTo>
                  <a:pt x="28850" y="4006"/>
                </a:lnTo>
                <a:lnTo>
                  <a:pt x="28985" y="3938"/>
                </a:lnTo>
                <a:close/>
                <a:moveTo>
                  <a:pt x="30479" y="3734"/>
                </a:moveTo>
                <a:lnTo>
                  <a:pt x="30615" y="3802"/>
                </a:lnTo>
                <a:lnTo>
                  <a:pt x="30750" y="3870"/>
                </a:lnTo>
                <a:lnTo>
                  <a:pt x="30818" y="4006"/>
                </a:lnTo>
                <a:lnTo>
                  <a:pt x="30818" y="4141"/>
                </a:lnTo>
                <a:lnTo>
                  <a:pt x="30818" y="4277"/>
                </a:lnTo>
                <a:lnTo>
                  <a:pt x="30750" y="4345"/>
                </a:lnTo>
                <a:lnTo>
                  <a:pt x="30615" y="4481"/>
                </a:lnTo>
                <a:lnTo>
                  <a:pt x="30343" y="4481"/>
                </a:lnTo>
                <a:lnTo>
                  <a:pt x="30207" y="4345"/>
                </a:lnTo>
                <a:lnTo>
                  <a:pt x="30139" y="4277"/>
                </a:lnTo>
                <a:lnTo>
                  <a:pt x="30139" y="4141"/>
                </a:lnTo>
                <a:lnTo>
                  <a:pt x="30139" y="4006"/>
                </a:lnTo>
                <a:lnTo>
                  <a:pt x="30207" y="3870"/>
                </a:lnTo>
                <a:lnTo>
                  <a:pt x="30343" y="3802"/>
                </a:lnTo>
                <a:lnTo>
                  <a:pt x="30479" y="3734"/>
                </a:lnTo>
                <a:close/>
                <a:moveTo>
                  <a:pt x="56885" y="7943"/>
                </a:moveTo>
                <a:lnTo>
                  <a:pt x="56885" y="78132"/>
                </a:lnTo>
                <a:lnTo>
                  <a:pt x="56817" y="78200"/>
                </a:lnTo>
                <a:lnTo>
                  <a:pt x="4209" y="78200"/>
                </a:lnTo>
                <a:lnTo>
                  <a:pt x="4141" y="78132"/>
                </a:lnTo>
                <a:lnTo>
                  <a:pt x="4141" y="7943"/>
                </a:lnTo>
                <a:close/>
                <a:moveTo>
                  <a:pt x="30479" y="80440"/>
                </a:moveTo>
                <a:lnTo>
                  <a:pt x="30071" y="80508"/>
                </a:lnTo>
                <a:lnTo>
                  <a:pt x="29732" y="80576"/>
                </a:lnTo>
                <a:lnTo>
                  <a:pt x="29461" y="80779"/>
                </a:lnTo>
                <a:lnTo>
                  <a:pt x="29189" y="80983"/>
                </a:lnTo>
                <a:lnTo>
                  <a:pt x="28917" y="81255"/>
                </a:lnTo>
                <a:lnTo>
                  <a:pt x="28782" y="81594"/>
                </a:lnTo>
                <a:lnTo>
                  <a:pt x="28646" y="81933"/>
                </a:lnTo>
                <a:lnTo>
                  <a:pt x="28646" y="82273"/>
                </a:lnTo>
                <a:lnTo>
                  <a:pt x="28646" y="82341"/>
                </a:lnTo>
                <a:lnTo>
                  <a:pt x="28646" y="82680"/>
                </a:lnTo>
                <a:lnTo>
                  <a:pt x="28782" y="83020"/>
                </a:lnTo>
                <a:lnTo>
                  <a:pt x="28985" y="83291"/>
                </a:lnTo>
                <a:lnTo>
                  <a:pt x="29189" y="83563"/>
                </a:lnTo>
                <a:lnTo>
                  <a:pt x="29461" y="83834"/>
                </a:lnTo>
                <a:lnTo>
                  <a:pt x="29800" y="83970"/>
                </a:lnTo>
                <a:lnTo>
                  <a:pt x="30139" y="84106"/>
                </a:lnTo>
                <a:lnTo>
                  <a:pt x="30818" y="84106"/>
                </a:lnTo>
                <a:lnTo>
                  <a:pt x="31158" y="83970"/>
                </a:lnTo>
                <a:lnTo>
                  <a:pt x="31497" y="83766"/>
                </a:lnTo>
                <a:lnTo>
                  <a:pt x="31768" y="83563"/>
                </a:lnTo>
                <a:lnTo>
                  <a:pt x="31972" y="83291"/>
                </a:lnTo>
                <a:lnTo>
                  <a:pt x="32176" y="83020"/>
                </a:lnTo>
                <a:lnTo>
                  <a:pt x="32244" y="82612"/>
                </a:lnTo>
                <a:lnTo>
                  <a:pt x="32312" y="82273"/>
                </a:lnTo>
                <a:lnTo>
                  <a:pt x="32244" y="81933"/>
                </a:lnTo>
                <a:lnTo>
                  <a:pt x="32176" y="81594"/>
                </a:lnTo>
                <a:lnTo>
                  <a:pt x="31972" y="81255"/>
                </a:lnTo>
                <a:lnTo>
                  <a:pt x="31768" y="80983"/>
                </a:lnTo>
                <a:lnTo>
                  <a:pt x="31497" y="80779"/>
                </a:lnTo>
                <a:lnTo>
                  <a:pt x="31158" y="80576"/>
                </a:lnTo>
                <a:lnTo>
                  <a:pt x="30818" y="80508"/>
                </a:lnTo>
                <a:lnTo>
                  <a:pt x="30479" y="80440"/>
                </a:lnTo>
                <a:close/>
                <a:moveTo>
                  <a:pt x="30886" y="80304"/>
                </a:moveTo>
                <a:lnTo>
                  <a:pt x="31225" y="80440"/>
                </a:lnTo>
                <a:lnTo>
                  <a:pt x="31565" y="80644"/>
                </a:lnTo>
                <a:lnTo>
                  <a:pt x="31904" y="80847"/>
                </a:lnTo>
                <a:lnTo>
                  <a:pt x="32108" y="81187"/>
                </a:lnTo>
                <a:lnTo>
                  <a:pt x="32312" y="81526"/>
                </a:lnTo>
                <a:lnTo>
                  <a:pt x="32447" y="81866"/>
                </a:lnTo>
                <a:lnTo>
                  <a:pt x="32447" y="82273"/>
                </a:lnTo>
                <a:lnTo>
                  <a:pt x="32447" y="82680"/>
                </a:lnTo>
                <a:lnTo>
                  <a:pt x="32312" y="83020"/>
                </a:lnTo>
                <a:lnTo>
                  <a:pt x="32108" y="83359"/>
                </a:lnTo>
                <a:lnTo>
                  <a:pt x="31904" y="83698"/>
                </a:lnTo>
                <a:lnTo>
                  <a:pt x="31565" y="83902"/>
                </a:lnTo>
                <a:lnTo>
                  <a:pt x="31225" y="84106"/>
                </a:lnTo>
                <a:lnTo>
                  <a:pt x="30886" y="84241"/>
                </a:lnTo>
                <a:lnTo>
                  <a:pt x="30479" y="84309"/>
                </a:lnTo>
                <a:lnTo>
                  <a:pt x="30071" y="84241"/>
                </a:lnTo>
                <a:lnTo>
                  <a:pt x="29732" y="84106"/>
                </a:lnTo>
                <a:lnTo>
                  <a:pt x="29393" y="83970"/>
                </a:lnTo>
                <a:lnTo>
                  <a:pt x="29053" y="83698"/>
                </a:lnTo>
                <a:lnTo>
                  <a:pt x="28850" y="83427"/>
                </a:lnTo>
                <a:lnTo>
                  <a:pt x="28646" y="83087"/>
                </a:lnTo>
                <a:lnTo>
                  <a:pt x="28510" y="82748"/>
                </a:lnTo>
                <a:lnTo>
                  <a:pt x="28442" y="82341"/>
                </a:lnTo>
                <a:lnTo>
                  <a:pt x="28442" y="82273"/>
                </a:lnTo>
                <a:lnTo>
                  <a:pt x="28510" y="81866"/>
                </a:lnTo>
                <a:lnTo>
                  <a:pt x="28646" y="81526"/>
                </a:lnTo>
                <a:lnTo>
                  <a:pt x="28782" y="81187"/>
                </a:lnTo>
                <a:lnTo>
                  <a:pt x="29053" y="80847"/>
                </a:lnTo>
                <a:lnTo>
                  <a:pt x="29325" y="80644"/>
                </a:lnTo>
                <a:lnTo>
                  <a:pt x="29664" y="80440"/>
                </a:lnTo>
                <a:lnTo>
                  <a:pt x="30071" y="80304"/>
                </a:lnTo>
                <a:close/>
                <a:moveTo>
                  <a:pt x="3530" y="815"/>
                </a:moveTo>
                <a:lnTo>
                  <a:pt x="2987" y="883"/>
                </a:lnTo>
                <a:lnTo>
                  <a:pt x="2512" y="1019"/>
                </a:lnTo>
                <a:lnTo>
                  <a:pt x="2036" y="1290"/>
                </a:lnTo>
                <a:lnTo>
                  <a:pt x="1629" y="1630"/>
                </a:lnTo>
                <a:lnTo>
                  <a:pt x="1290" y="2037"/>
                </a:lnTo>
                <a:lnTo>
                  <a:pt x="1086" y="2512"/>
                </a:lnTo>
                <a:lnTo>
                  <a:pt x="950" y="2987"/>
                </a:lnTo>
                <a:lnTo>
                  <a:pt x="882" y="3530"/>
                </a:lnTo>
                <a:lnTo>
                  <a:pt x="882" y="82612"/>
                </a:lnTo>
                <a:lnTo>
                  <a:pt x="950" y="83155"/>
                </a:lnTo>
                <a:lnTo>
                  <a:pt x="1086" y="83698"/>
                </a:lnTo>
                <a:lnTo>
                  <a:pt x="1358" y="84174"/>
                </a:lnTo>
                <a:lnTo>
                  <a:pt x="1765" y="84581"/>
                </a:lnTo>
                <a:lnTo>
                  <a:pt x="2172" y="84852"/>
                </a:lnTo>
                <a:lnTo>
                  <a:pt x="2715" y="85124"/>
                </a:lnTo>
                <a:lnTo>
                  <a:pt x="3258" y="85260"/>
                </a:lnTo>
                <a:lnTo>
                  <a:pt x="3869" y="85328"/>
                </a:lnTo>
                <a:lnTo>
                  <a:pt x="57156" y="85328"/>
                </a:lnTo>
                <a:lnTo>
                  <a:pt x="57767" y="85260"/>
                </a:lnTo>
                <a:lnTo>
                  <a:pt x="58310" y="85124"/>
                </a:lnTo>
                <a:lnTo>
                  <a:pt x="58785" y="84852"/>
                </a:lnTo>
                <a:lnTo>
                  <a:pt x="59260" y="84513"/>
                </a:lnTo>
                <a:lnTo>
                  <a:pt x="59600" y="84106"/>
                </a:lnTo>
                <a:lnTo>
                  <a:pt x="59871" y="83631"/>
                </a:lnTo>
                <a:lnTo>
                  <a:pt x="60075" y="83087"/>
                </a:lnTo>
                <a:lnTo>
                  <a:pt x="60143" y="82477"/>
                </a:lnTo>
                <a:lnTo>
                  <a:pt x="60143" y="3530"/>
                </a:lnTo>
                <a:lnTo>
                  <a:pt x="60075" y="2987"/>
                </a:lnTo>
                <a:lnTo>
                  <a:pt x="59939" y="2512"/>
                </a:lnTo>
                <a:lnTo>
                  <a:pt x="59668" y="2037"/>
                </a:lnTo>
                <a:lnTo>
                  <a:pt x="59328" y="1630"/>
                </a:lnTo>
                <a:lnTo>
                  <a:pt x="58921" y="1290"/>
                </a:lnTo>
                <a:lnTo>
                  <a:pt x="58446" y="1019"/>
                </a:lnTo>
                <a:lnTo>
                  <a:pt x="57903" y="883"/>
                </a:lnTo>
                <a:lnTo>
                  <a:pt x="57360" y="815"/>
                </a:lnTo>
                <a:close/>
                <a:moveTo>
                  <a:pt x="57971" y="679"/>
                </a:moveTo>
                <a:lnTo>
                  <a:pt x="58514" y="883"/>
                </a:lnTo>
                <a:lnTo>
                  <a:pt x="58989" y="1155"/>
                </a:lnTo>
                <a:lnTo>
                  <a:pt x="59464" y="1494"/>
                </a:lnTo>
                <a:lnTo>
                  <a:pt x="59804" y="1901"/>
                </a:lnTo>
                <a:lnTo>
                  <a:pt x="60075" y="2444"/>
                </a:lnTo>
                <a:lnTo>
                  <a:pt x="60211" y="2987"/>
                </a:lnTo>
                <a:lnTo>
                  <a:pt x="60279" y="3530"/>
                </a:lnTo>
                <a:lnTo>
                  <a:pt x="60279" y="82477"/>
                </a:lnTo>
                <a:lnTo>
                  <a:pt x="60211" y="83087"/>
                </a:lnTo>
                <a:lnTo>
                  <a:pt x="60075" y="83698"/>
                </a:lnTo>
                <a:lnTo>
                  <a:pt x="59736" y="84174"/>
                </a:lnTo>
                <a:lnTo>
                  <a:pt x="59396" y="84649"/>
                </a:lnTo>
                <a:lnTo>
                  <a:pt x="58921" y="84988"/>
                </a:lnTo>
                <a:lnTo>
                  <a:pt x="58378" y="85260"/>
                </a:lnTo>
                <a:lnTo>
                  <a:pt x="57767" y="85463"/>
                </a:lnTo>
                <a:lnTo>
                  <a:pt x="57156" y="85531"/>
                </a:lnTo>
                <a:lnTo>
                  <a:pt x="3869" y="85531"/>
                </a:lnTo>
                <a:lnTo>
                  <a:pt x="3190" y="85463"/>
                </a:lnTo>
                <a:lnTo>
                  <a:pt x="2647" y="85260"/>
                </a:lnTo>
                <a:lnTo>
                  <a:pt x="2104" y="84988"/>
                </a:lnTo>
                <a:lnTo>
                  <a:pt x="1629" y="84649"/>
                </a:lnTo>
                <a:lnTo>
                  <a:pt x="1222" y="84241"/>
                </a:lnTo>
                <a:lnTo>
                  <a:pt x="950" y="83766"/>
                </a:lnTo>
                <a:lnTo>
                  <a:pt x="747" y="83223"/>
                </a:lnTo>
                <a:lnTo>
                  <a:pt x="679" y="82612"/>
                </a:lnTo>
                <a:lnTo>
                  <a:pt x="679" y="3530"/>
                </a:lnTo>
                <a:lnTo>
                  <a:pt x="747" y="2987"/>
                </a:lnTo>
                <a:lnTo>
                  <a:pt x="950" y="2444"/>
                </a:lnTo>
                <a:lnTo>
                  <a:pt x="1154" y="1901"/>
                </a:lnTo>
                <a:lnTo>
                  <a:pt x="1561" y="1494"/>
                </a:lnTo>
                <a:lnTo>
                  <a:pt x="1969" y="1155"/>
                </a:lnTo>
                <a:lnTo>
                  <a:pt x="2444" y="883"/>
                </a:lnTo>
                <a:lnTo>
                  <a:pt x="2987" y="679"/>
                </a:lnTo>
                <a:close/>
                <a:moveTo>
                  <a:pt x="3530" y="1"/>
                </a:moveTo>
                <a:lnTo>
                  <a:pt x="2851" y="68"/>
                </a:lnTo>
                <a:lnTo>
                  <a:pt x="2172" y="204"/>
                </a:lnTo>
                <a:lnTo>
                  <a:pt x="1561" y="544"/>
                </a:lnTo>
                <a:lnTo>
                  <a:pt x="1018" y="1019"/>
                </a:lnTo>
                <a:lnTo>
                  <a:pt x="611" y="1562"/>
                </a:lnTo>
                <a:lnTo>
                  <a:pt x="272" y="2173"/>
                </a:lnTo>
                <a:lnTo>
                  <a:pt x="68" y="2852"/>
                </a:lnTo>
                <a:lnTo>
                  <a:pt x="0" y="3530"/>
                </a:lnTo>
                <a:lnTo>
                  <a:pt x="0" y="82612"/>
                </a:lnTo>
                <a:lnTo>
                  <a:pt x="68" y="83359"/>
                </a:lnTo>
                <a:lnTo>
                  <a:pt x="339" y="84038"/>
                </a:lnTo>
                <a:lnTo>
                  <a:pt x="679" y="84649"/>
                </a:lnTo>
                <a:lnTo>
                  <a:pt x="1154" y="85124"/>
                </a:lnTo>
                <a:lnTo>
                  <a:pt x="1697" y="85599"/>
                </a:lnTo>
                <a:lnTo>
                  <a:pt x="2376" y="85938"/>
                </a:lnTo>
                <a:lnTo>
                  <a:pt x="3055" y="86142"/>
                </a:lnTo>
                <a:lnTo>
                  <a:pt x="3869" y="86210"/>
                </a:lnTo>
                <a:lnTo>
                  <a:pt x="57156" y="86210"/>
                </a:lnTo>
                <a:lnTo>
                  <a:pt x="57903" y="86142"/>
                </a:lnTo>
                <a:lnTo>
                  <a:pt x="58582" y="85938"/>
                </a:lnTo>
                <a:lnTo>
                  <a:pt x="59260" y="85599"/>
                </a:lnTo>
                <a:lnTo>
                  <a:pt x="59804" y="85124"/>
                </a:lnTo>
                <a:lnTo>
                  <a:pt x="60347" y="84581"/>
                </a:lnTo>
                <a:lnTo>
                  <a:pt x="60686" y="83970"/>
                </a:lnTo>
                <a:lnTo>
                  <a:pt x="60890" y="83223"/>
                </a:lnTo>
                <a:lnTo>
                  <a:pt x="60957" y="82477"/>
                </a:lnTo>
                <a:lnTo>
                  <a:pt x="60957" y="3530"/>
                </a:lnTo>
                <a:lnTo>
                  <a:pt x="60890" y="2852"/>
                </a:lnTo>
                <a:lnTo>
                  <a:pt x="60686" y="2173"/>
                </a:lnTo>
                <a:lnTo>
                  <a:pt x="60347" y="1562"/>
                </a:lnTo>
                <a:lnTo>
                  <a:pt x="59939" y="1019"/>
                </a:lnTo>
                <a:lnTo>
                  <a:pt x="59396" y="544"/>
                </a:lnTo>
                <a:lnTo>
                  <a:pt x="58785" y="204"/>
                </a:lnTo>
                <a:lnTo>
                  <a:pt x="58106" y="68"/>
                </a:lnTo>
                <a:lnTo>
                  <a:pt x="57360" y="1"/>
                </a:lnTo>
                <a:close/>
              </a:path>
            </a:pathLst>
          </a:custGeom>
          <a:solidFill>
            <a:srgbClr val="81D1EC"/>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323" name="Shape 323"/>
          <p:cNvSpPr/>
          <p:nvPr/>
        </p:nvSpPr>
        <p:spPr>
          <a:xfrm>
            <a:off x="4986400" y="910325"/>
            <a:ext cx="2493299" cy="3333599"/>
          </a:xfrm>
          <a:prstGeom prst="rect">
            <a:avLst/>
          </a:prstGeom>
          <a:noFill/>
          <a:ln>
            <a:noFill/>
          </a:ln>
        </p:spPr>
        <p:txBody>
          <a:bodyPr lIns="91425" tIns="91425" rIns="91425" bIns="91425" anchor="ctr" anchorCtr="0">
            <a:noAutofit/>
          </a:bodyPr>
          <a:lstStyle/>
          <a:p>
            <a:pPr lvl="0" algn="ctr" rtl="0">
              <a:spcBef>
                <a:spcPts val="0"/>
              </a:spcBef>
              <a:buNone/>
            </a:pPr>
            <a:r>
              <a:rPr lang="en" sz="1000">
                <a:solidFill>
                  <a:srgbClr val="FFFFFF"/>
                </a:solidFill>
                <a:latin typeface="Roboto Condensed"/>
                <a:ea typeface="Roboto Condensed"/>
                <a:cs typeface="Roboto Condensed"/>
                <a:sym typeface="Roboto Condensed"/>
              </a:rPr>
              <a:t>Place your screenshot here</a:t>
            </a:r>
          </a:p>
        </p:txBody>
      </p:sp>
      <p:sp>
        <p:nvSpPr>
          <p:cNvPr id="324" name="Shape 324"/>
          <p:cNvSpPr txBox="1">
            <a:spLocks noGrp="1"/>
          </p:cNvSpPr>
          <p:nvPr>
            <p:ph type="body" idx="4294967295"/>
          </p:nvPr>
        </p:nvSpPr>
        <p:spPr>
          <a:xfrm>
            <a:off x="1417075" y="0"/>
            <a:ext cx="3141900" cy="5143500"/>
          </a:xfrm>
          <a:prstGeom prst="rect">
            <a:avLst/>
          </a:prstGeom>
        </p:spPr>
        <p:txBody>
          <a:bodyPr lIns="91425" tIns="91425" rIns="91425" bIns="91425" anchor="ctr" anchorCtr="0">
            <a:noAutofit/>
          </a:bodyPr>
          <a:lstStyle/>
          <a:p>
            <a:pPr lvl="0" rtl="0">
              <a:spcBef>
                <a:spcPts val="0"/>
              </a:spcBef>
              <a:buNone/>
            </a:pPr>
            <a:r>
              <a:rPr lang="en" sz="4800">
                <a:solidFill>
                  <a:srgbClr val="FF9900"/>
                </a:solidFill>
                <a:latin typeface="Oswald"/>
                <a:ea typeface="Oswald"/>
                <a:cs typeface="Oswald"/>
                <a:sym typeface="Oswald"/>
              </a:rPr>
              <a:t>TABLET</a:t>
            </a:r>
            <a:r>
              <a:rPr lang="en" sz="4800">
                <a:solidFill>
                  <a:srgbClr val="FFFFFF"/>
                </a:solidFill>
                <a:latin typeface="Oswald"/>
                <a:ea typeface="Oswald"/>
                <a:cs typeface="Oswald"/>
                <a:sym typeface="Oswald"/>
              </a:rPr>
              <a:t> PROJECT</a:t>
            </a:r>
          </a:p>
          <a:p>
            <a:pPr lvl="0" rtl="0">
              <a:spcBef>
                <a:spcPts val="0"/>
              </a:spcBef>
              <a:buNone/>
            </a:pPr>
            <a:r>
              <a:rPr lang="en" sz="1800">
                <a:solidFill>
                  <a:srgbClr val="FFFFFF"/>
                </a:solidFill>
              </a:rPr>
              <a:t>Show and explain your web, app or software projects using these gadget templates.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3796BF"/>
        </a:solidFill>
        <a:effectLst/>
      </p:bgPr>
    </p:bg>
    <p:spTree>
      <p:nvGrpSpPr>
        <p:cNvPr id="1" name="Shape 328"/>
        <p:cNvGrpSpPr/>
        <p:nvPr/>
      </p:nvGrpSpPr>
      <p:grpSpPr>
        <a:xfrm>
          <a:off x="0" y="0"/>
          <a:ext cx="0" cy="0"/>
          <a:chOff x="0" y="0"/>
          <a:chExt cx="0" cy="0"/>
        </a:xfrm>
      </p:grpSpPr>
      <p:sp>
        <p:nvSpPr>
          <p:cNvPr id="329" name="Shape 329"/>
          <p:cNvSpPr/>
          <p:nvPr/>
        </p:nvSpPr>
        <p:spPr>
          <a:xfrm>
            <a:off x="3968600" y="849475"/>
            <a:ext cx="4546140" cy="3539222"/>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81D1EC"/>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330" name="Shape 330"/>
          <p:cNvSpPr/>
          <p:nvPr/>
        </p:nvSpPr>
        <p:spPr>
          <a:xfrm>
            <a:off x="4158833" y="1037417"/>
            <a:ext cx="4165500" cy="2659800"/>
          </a:xfrm>
          <a:prstGeom prst="rect">
            <a:avLst/>
          </a:prstGeom>
          <a:noFill/>
          <a:ln>
            <a:noFill/>
          </a:ln>
        </p:spPr>
        <p:txBody>
          <a:bodyPr lIns="91425" tIns="91425" rIns="91425" bIns="91425" anchor="ctr" anchorCtr="0">
            <a:noAutofit/>
          </a:bodyPr>
          <a:lstStyle/>
          <a:p>
            <a:pPr lvl="0" algn="ctr" rtl="0">
              <a:spcBef>
                <a:spcPts val="0"/>
              </a:spcBef>
              <a:buNone/>
            </a:pPr>
            <a:r>
              <a:rPr lang="en" sz="1000">
                <a:solidFill>
                  <a:srgbClr val="FFFFFF"/>
                </a:solidFill>
                <a:latin typeface="Roboto Condensed"/>
                <a:ea typeface="Roboto Condensed"/>
                <a:cs typeface="Roboto Condensed"/>
                <a:sym typeface="Roboto Condensed"/>
              </a:rPr>
              <a:t>Place your screenshot here</a:t>
            </a:r>
          </a:p>
        </p:txBody>
      </p:sp>
      <p:sp>
        <p:nvSpPr>
          <p:cNvPr id="331" name="Shape 331"/>
          <p:cNvSpPr txBox="1">
            <a:spLocks noGrp="1"/>
          </p:cNvSpPr>
          <p:nvPr>
            <p:ph type="body" idx="4294967295"/>
          </p:nvPr>
        </p:nvSpPr>
        <p:spPr>
          <a:xfrm>
            <a:off x="420650" y="0"/>
            <a:ext cx="3141900" cy="5143500"/>
          </a:xfrm>
          <a:prstGeom prst="rect">
            <a:avLst/>
          </a:prstGeom>
        </p:spPr>
        <p:txBody>
          <a:bodyPr lIns="91425" tIns="91425" rIns="91425" bIns="91425" anchor="ctr" anchorCtr="0">
            <a:noAutofit/>
          </a:bodyPr>
          <a:lstStyle/>
          <a:p>
            <a:pPr lvl="0" rtl="0">
              <a:spcBef>
                <a:spcPts val="0"/>
              </a:spcBef>
              <a:buNone/>
            </a:pPr>
            <a:r>
              <a:rPr lang="en" sz="4800">
                <a:solidFill>
                  <a:srgbClr val="FF9900"/>
                </a:solidFill>
                <a:latin typeface="Oswald"/>
                <a:ea typeface="Oswald"/>
                <a:cs typeface="Oswald"/>
                <a:sym typeface="Oswald"/>
              </a:rPr>
              <a:t>DESKTOP</a:t>
            </a:r>
            <a:r>
              <a:rPr lang="en" sz="4800">
                <a:solidFill>
                  <a:srgbClr val="FFFFFF"/>
                </a:solidFill>
                <a:latin typeface="Oswald"/>
                <a:ea typeface="Oswald"/>
                <a:cs typeface="Oswald"/>
                <a:sym typeface="Oswald"/>
              </a:rPr>
              <a:t> PROJECT</a:t>
            </a:r>
          </a:p>
          <a:p>
            <a:pPr lvl="0" rtl="0">
              <a:spcBef>
                <a:spcPts val="0"/>
              </a:spcBef>
              <a:buNone/>
            </a:pPr>
            <a:r>
              <a:rPr lang="en" sz="1800">
                <a:solidFill>
                  <a:srgbClr val="FFFFFF"/>
                </a:solidFill>
              </a:rPr>
              <a:t>Show and explain your web, app or software projects using these gadget templates.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a:spLocks noGrp="1"/>
          </p:cNvSpPr>
          <p:nvPr>
            <p:ph type="body" idx="1"/>
          </p:nvPr>
        </p:nvSpPr>
        <p:spPr>
          <a:xfrm>
            <a:off x="1026712" y="2652725"/>
            <a:ext cx="3060890" cy="1339525"/>
          </a:xfrm>
          <a:prstGeom prst="rect">
            <a:avLst/>
          </a:prstGeom>
        </p:spPr>
        <p:txBody>
          <a:bodyPr lIns="91425" tIns="91425" rIns="91425" bIns="91425" anchor="t" anchorCtr="0">
            <a:noAutofit/>
          </a:bodyPr>
          <a:lstStyle/>
          <a:p>
            <a:pPr lvl="0" rtl="0">
              <a:spcBef>
                <a:spcPts val="0"/>
              </a:spcBef>
              <a:buNone/>
            </a:pPr>
            <a:r>
              <a:rPr lang="en-US" sz="2000" b="1" dirty="0"/>
              <a:t>Question:</a:t>
            </a:r>
          </a:p>
          <a:p>
            <a:pPr lvl="0" rtl="0">
              <a:spcBef>
                <a:spcPts val="0"/>
              </a:spcBef>
              <a:buNone/>
            </a:pPr>
            <a:r>
              <a:rPr lang="en-US" sz="2000" dirty="0"/>
              <a:t>What event do we want to know about?</a:t>
            </a:r>
            <a:endParaRPr lang="en" sz="2000" dirty="0"/>
          </a:p>
        </p:txBody>
      </p:sp>
      <p:sp>
        <p:nvSpPr>
          <p:cNvPr id="214" name="Shape 214"/>
          <p:cNvSpPr txBox="1">
            <a:spLocks noGrp="1"/>
          </p:cNvSpPr>
          <p:nvPr>
            <p:ph type="title"/>
          </p:nvPr>
        </p:nvSpPr>
        <p:spPr>
          <a:xfrm>
            <a:off x="1026711" y="1941575"/>
            <a:ext cx="7278123" cy="680700"/>
          </a:xfrm>
          <a:prstGeom prst="rect">
            <a:avLst/>
          </a:prstGeom>
        </p:spPr>
        <p:txBody>
          <a:bodyPr lIns="91425" tIns="91425" rIns="91425" bIns="91425" anchor="b" anchorCtr="0">
            <a:noAutofit/>
          </a:bodyPr>
          <a:lstStyle/>
          <a:p>
            <a:pPr lvl="0">
              <a:spcBef>
                <a:spcPts val="0"/>
              </a:spcBef>
              <a:buNone/>
            </a:pPr>
            <a:r>
              <a:rPr lang="en-US" cap="all" dirty="0"/>
              <a:t>Goal: </a:t>
            </a:r>
            <a:br>
              <a:rPr lang="en-US" cap="all" dirty="0"/>
            </a:br>
            <a:r>
              <a:rPr lang="en-US" cap="all" dirty="0"/>
              <a:t>Realtime event detection framework</a:t>
            </a:r>
            <a:endParaRPr lang="en" cap="all" dirty="0"/>
          </a:p>
        </p:txBody>
      </p:sp>
      <p:sp>
        <p:nvSpPr>
          <p:cNvPr id="215" name="Shape 215"/>
          <p:cNvSpPr txBox="1">
            <a:spLocks noGrp="1"/>
          </p:cNvSpPr>
          <p:nvPr>
            <p:ph type="body" idx="2"/>
          </p:nvPr>
        </p:nvSpPr>
        <p:spPr>
          <a:xfrm>
            <a:off x="4785537" y="2652725"/>
            <a:ext cx="3254471" cy="1339525"/>
          </a:xfrm>
          <a:prstGeom prst="rect">
            <a:avLst/>
          </a:prstGeom>
        </p:spPr>
        <p:txBody>
          <a:bodyPr lIns="91425" tIns="91425" rIns="91425" bIns="91425" anchor="t" anchorCtr="0">
            <a:noAutofit/>
          </a:bodyPr>
          <a:lstStyle/>
          <a:p>
            <a:pPr lvl="0" rtl="0">
              <a:spcBef>
                <a:spcPts val="0"/>
              </a:spcBef>
              <a:buNone/>
            </a:pPr>
            <a:r>
              <a:rPr lang="en-US" sz="2000" b="1" dirty="0"/>
              <a:t>Questions:</a:t>
            </a:r>
            <a:endParaRPr lang="en" sz="2000" b="1" dirty="0"/>
          </a:p>
          <a:p>
            <a:pPr lvl="0">
              <a:spcBef>
                <a:spcPts val="0"/>
              </a:spcBef>
              <a:buNone/>
            </a:pPr>
            <a:r>
              <a:rPr lang="en-US" sz="2000" dirty="0"/>
              <a:t>How soon can we catch a trending event?</a:t>
            </a:r>
            <a:endParaRPr lang="en" sz="20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335"/>
        <p:cNvGrpSpPr/>
        <p:nvPr/>
      </p:nvGrpSpPr>
      <p:grpSpPr>
        <a:xfrm>
          <a:off x="0" y="0"/>
          <a:ext cx="0" cy="0"/>
          <a:chOff x="0" y="0"/>
          <a:chExt cx="0" cy="0"/>
        </a:xfrm>
      </p:grpSpPr>
      <p:sp>
        <p:nvSpPr>
          <p:cNvPr id="336" name="Shape 336"/>
          <p:cNvSpPr txBox="1">
            <a:spLocks noGrp="1"/>
          </p:cNvSpPr>
          <p:nvPr>
            <p:ph type="ctrTitle" idx="4294967295"/>
          </p:nvPr>
        </p:nvSpPr>
        <p:spPr>
          <a:xfrm>
            <a:off x="685800" y="2093550"/>
            <a:ext cx="4924200" cy="719100"/>
          </a:xfrm>
          <a:prstGeom prst="rect">
            <a:avLst/>
          </a:prstGeom>
        </p:spPr>
        <p:txBody>
          <a:bodyPr lIns="91425" tIns="91425" rIns="91425" bIns="91425" anchor="b" anchorCtr="0">
            <a:noAutofit/>
          </a:bodyPr>
          <a:lstStyle/>
          <a:p>
            <a:pPr lvl="0" rtl="0">
              <a:spcBef>
                <a:spcPts val="0"/>
              </a:spcBef>
              <a:buNone/>
            </a:pPr>
            <a:r>
              <a:rPr lang="en" sz="6000">
                <a:solidFill>
                  <a:srgbClr val="FF9900"/>
                </a:solidFill>
              </a:rPr>
              <a:t>THANKS!</a:t>
            </a:r>
          </a:p>
        </p:txBody>
      </p:sp>
      <p:sp>
        <p:nvSpPr>
          <p:cNvPr id="337" name="Shape 337"/>
          <p:cNvSpPr txBox="1">
            <a:spLocks noGrp="1"/>
          </p:cNvSpPr>
          <p:nvPr>
            <p:ph type="subTitle" idx="4294967295"/>
          </p:nvPr>
        </p:nvSpPr>
        <p:spPr>
          <a:xfrm>
            <a:off x="685800" y="2608684"/>
            <a:ext cx="4924200" cy="1953299"/>
          </a:xfrm>
          <a:prstGeom prst="rect">
            <a:avLst/>
          </a:prstGeom>
        </p:spPr>
        <p:txBody>
          <a:bodyPr lIns="91425" tIns="91425" rIns="91425" bIns="91425" anchor="t" anchorCtr="0">
            <a:noAutofit/>
          </a:bodyPr>
          <a:lstStyle/>
          <a:p>
            <a:pPr lvl="0" rtl="0">
              <a:spcBef>
                <a:spcPts val="0"/>
              </a:spcBef>
              <a:buNone/>
            </a:pPr>
            <a:r>
              <a:rPr lang="en" sz="3600" b="1">
                <a:solidFill>
                  <a:srgbClr val="3796BF"/>
                </a:solidFill>
              </a:rPr>
              <a:t>Any questions?</a:t>
            </a:r>
          </a:p>
          <a:p>
            <a:pPr lvl="0">
              <a:spcBef>
                <a:spcPts val="0"/>
              </a:spcBef>
              <a:buClr>
                <a:schemeClr val="dk1"/>
              </a:buClr>
              <a:buSzPct val="55000"/>
              <a:buFont typeface="Arial"/>
              <a:buNone/>
            </a:pPr>
            <a:r>
              <a:rPr lang="en"/>
              <a:t>You can find me at</a:t>
            </a:r>
          </a:p>
          <a:p>
            <a:pPr marL="457200" lvl="0" indent="-228600" rtl="0">
              <a:spcBef>
                <a:spcPts val="0"/>
              </a:spcBef>
            </a:pPr>
            <a:r>
              <a:rPr lang="en"/>
              <a:t>@username</a:t>
            </a:r>
          </a:p>
          <a:p>
            <a:pPr marL="457200" lvl="0" indent="-228600" rtl="0">
              <a:spcBef>
                <a:spcPts val="0"/>
              </a:spcBef>
            </a:pPr>
            <a:r>
              <a:rPr lang="en"/>
              <a:t>user@mail.me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347"/>
        <p:cNvGrpSpPr/>
        <p:nvPr/>
      </p:nvGrpSpPr>
      <p:grpSpPr>
        <a:xfrm>
          <a:off x="0" y="0"/>
          <a:ext cx="0" cy="0"/>
          <a:chOff x="0" y="0"/>
          <a:chExt cx="0" cy="0"/>
        </a:xfrm>
      </p:grpSpPr>
      <p:sp>
        <p:nvSpPr>
          <p:cNvPr id="348" name="Shape 348"/>
          <p:cNvSpPr txBox="1">
            <a:spLocks noGrp="1"/>
          </p:cNvSpPr>
          <p:nvPr>
            <p:ph type="title"/>
          </p:nvPr>
        </p:nvSpPr>
        <p:spPr>
          <a:xfrm>
            <a:off x="1031425" y="1149725"/>
            <a:ext cx="5760300" cy="680700"/>
          </a:xfrm>
          <a:prstGeom prst="rect">
            <a:avLst/>
          </a:prstGeom>
        </p:spPr>
        <p:txBody>
          <a:bodyPr lIns="91425" tIns="91425" rIns="91425" bIns="91425" anchor="b" anchorCtr="0">
            <a:noAutofit/>
          </a:bodyPr>
          <a:lstStyle/>
          <a:p>
            <a:pPr lvl="0" rtl="0">
              <a:spcBef>
                <a:spcPts val="0"/>
              </a:spcBef>
              <a:buNone/>
            </a:pPr>
            <a:r>
              <a:rPr lang="en"/>
              <a:t>PRESENTATION DESIGN</a:t>
            </a:r>
          </a:p>
        </p:txBody>
      </p:sp>
      <p:sp>
        <p:nvSpPr>
          <p:cNvPr id="349" name="Shape 349"/>
          <p:cNvSpPr txBox="1">
            <a:spLocks noGrp="1"/>
          </p:cNvSpPr>
          <p:nvPr>
            <p:ph type="body" idx="1"/>
          </p:nvPr>
        </p:nvSpPr>
        <p:spPr>
          <a:xfrm>
            <a:off x="1031425" y="1777125"/>
            <a:ext cx="5760300" cy="2521200"/>
          </a:xfrm>
          <a:prstGeom prst="rect">
            <a:avLst/>
          </a:prstGeom>
        </p:spPr>
        <p:txBody>
          <a:bodyPr lIns="91425" tIns="91425" rIns="91425" bIns="91425" anchor="t" anchorCtr="0">
            <a:noAutofit/>
          </a:bodyPr>
          <a:lstStyle/>
          <a:p>
            <a:pPr lvl="0" rtl="0">
              <a:spcBef>
                <a:spcPts val="0"/>
              </a:spcBef>
              <a:buNone/>
            </a:pPr>
            <a:r>
              <a:rPr lang="en" sz="1400"/>
              <a:t>This presentation uses the following typographies and colors:</a:t>
            </a:r>
          </a:p>
          <a:p>
            <a:pPr marL="457200" lvl="0" indent="-317500" rtl="0">
              <a:lnSpc>
                <a:spcPct val="115000"/>
              </a:lnSpc>
              <a:spcBef>
                <a:spcPts val="0"/>
              </a:spcBef>
              <a:buClr>
                <a:srgbClr val="607896"/>
              </a:buClr>
              <a:buSzPct val="100000"/>
            </a:pPr>
            <a:r>
              <a:rPr lang="en" sz="1400"/>
              <a:t>Titles: </a:t>
            </a:r>
            <a:r>
              <a:rPr lang="en" sz="1400" b="1"/>
              <a:t>Oswald</a:t>
            </a:r>
          </a:p>
          <a:p>
            <a:pPr marL="457200" lvl="0" indent="-317500" rtl="0">
              <a:lnSpc>
                <a:spcPct val="115000"/>
              </a:lnSpc>
              <a:spcBef>
                <a:spcPts val="0"/>
              </a:spcBef>
              <a:buClr>
                <a:srgbClr val="607896"/>
              </a:buClr>
              <a:buSzPct val="100000"/>
            </a:pPr>
            <a:r>
              <a:rPr lang="en" sz="1400"/>
              <a:t>Body copy: </a:t>
            </a:r>
            <a:r>
              <a:rPr lang="en" sz="1400" b="1"/>
              <a:t>Roboto Condensed</a:t>
            </a:r>
          </a:p>
          <a:p>
            <a:pPr lvl="0" rtl="0">
              <a:lnSpc>
                <a:spcPct val="115000"/>
              </a:lnSpc>
              <a:spcBef>
                <a:spcPts val="0"/>
              </a:spcBef>
              <a:buNone/>
            </a:pPr>
            <a:r>
              <a:rPr lang="en" sz="1400"/>
              <a:t>You can download the fonts on these pages:</a:t>
            </a:r>
          </a:p>
          <a:p>
            <a:pPr lvl="0" rtl="0">
              <a:lnSpc>
                <a:spcPct val="115000"/>
              </a:lnSpc>
              <a:spcBef>
                <a:spcPts val="0"/>
              </a:spcBef>
              <a:buNone/>
            </a:pPr>
            <a:r>
              <a:rPr lang="en" sz="1400" u="sng">
                <a:hlinkClick r:id="rId3"/>
              </a:rPr>
              <a:t>https://www.fontsquirrel.com/fonts/oswald</a:t>
            </a:r>
          </a:p>
          <a:p>
            <a:pPr lvl="0" rtl="0">
              <a:lnSpc>
                <a:spcPct val="115000"/>
              </a:lnSpc>
              <a:spcBef>
                <a:spcPts val="0"/>
              </a:spcBef>
              <a:buNone/>
            </a:pPr>
            <a:r>
              <a:rPr lang="en" sz="1400" u="sng">
                <a:hlinkClick r:id="rId4"/>
              </a:rPr>
              <a:t>https://www.fontsquirrel.com/fonts/roboto</a:t>
            </a:r>
          </a:p>
          <a:p>
            <a:pPr lvl="0" rtl="0">
              <a:lnSpc>
                <a:spcPct val="115000"/>
              </a:lnSpc>
              <a:spcBef>
                <a:spcPts val="0"/>
              </a:spcBef>
              <a:buNone/>
            </a:pPr>
            <a:endParaRPr sz="1400" dirty="0"/>
          </a:p>
          <a:p>
            <a:pPr lvl="0" rtl="0">
              <a:lnSpc>
                <a:spcPct val="115000"/>
              </a:lnSpc>
              <a:spcBef>
                <a:spcPts val="0"/>
              </a:spcBef>
              <a:buNone/>
            </a:pPr>
            <a:r>
              <a:rPr lang="en" sz="1400"/>
              <a:t>Dark aqua </a:t>
            </a:r>
            <a:r>
              <a:rPr lang="en" sz="1400" b="1">
                <a:solidFill>
                  <a:srgbClr val="3796BF"/>
                </a:solidFill>
              </a:rPr>
              <a:t>#3796bf</a:t>
            </a:r>
            <a:r>
              <a:rPr lang="en" sz="1400"/>
              <a:t> / Aqua </a:t>
            </a:r>
            <a:r>
              <a:rPr lang="en" sz="1400" b="1">
                <a:solidFill>
                  <a:srgbClr val="4BB5D9"/>
                </a:solidFill>
              </a:rPr>
              <a:t>#4bb5d9</a:t>
            </a:r>
            <a:r>
              <a:rPr lang="en" sz="1400"/>
              <a:t> / Light aqua </a:t>
            </a:r>
            <a:r>
              <a:rPr lang="en" sz="1400" b="1">
                <a:solidFill>
                  <a:srgbClr val="81D1EC"/>
                </a:solidFill>
              </a:rPr>
              <a:t>#81d1ec</a:t>
            </a:r>
          </a:p>
          <a:p>
            <a:pPr lvl="0" rtl="0">
              <a:lnSpc>
                <a:spcPct val="115000"/>
              </a:lnSpc>
              <a:spcBef>
                <a:spcPts val="0"/>
              </a:spcBef>
              <a:buNone/>
            </a:pPr>
            <a:r>
              <a:rPr lang="en" sz="1400"/>
              <a:t>Yolk yellow </a:t>
            </a:r>
            <a:r>
              <a:rPr lang="en" sz="1400" b="1">
                <a:solidFill>
                  <a:srgbClr val="FF9900"/>
                </a:solidFill>
              </a:rPr>
              <a:t>#ff9900</a:t>
            </a:r>
          </a:p>
        </p:txBody>
      </p:sp>
      <p:sp>
        <p:nvSpPr>
          <p:cNvPr id="350" name="Shape 350"/>
          <p:cNvSpPr txBox="1"/>
          <p:nvPr/>
        </p:nvSpPr>
        <p:spPr>
          <a:xfrm>
            <a:off x="1031425" y="4324050"/>
            <a:ext cx="5121000" cy="537900"/>
          </a:xfrm>
          <a:prstGeom prst="rect">
            <a:avLst/>
          </a:prstGeom>
          <a:noFill/>
          <a:ln>
            <a:noFill/>
          </a:ln>
        </p:spPr>
        <p:txBody>
          <a:bodyPr lIns="91425" tIns="91425" rIns="91425" bIns="91425" anchor="t" anchorCtr="0">
            <a:noAutofit/>
          </a:bodyPr>
          <a:lstStyle/>
          <a:p>
            <a:pPr lvl="0" rtl="0">
              <a:spcBef>
                <a:spcPts val="0"/>
              </a:spcBef>
              <a:buClr>
                <a:schemeClr val="dk1"/>
              </a:buClr>
              <a:buSzPct val="110000"/>
              <a:buFont typeface="Arial"/>
              <a:buNone/>
            </a:pPr>
            <a:r>
              <a:rPr lang="en" sz="1000">
                <a:solidFill>
                  <a:srgbClr val="607896"/>
                </a:solidFill>
                <a:latin typeface="Roboto Condensed"/>
                <a:ea typeface="Roboto Condensed"/>
                <a:cs typeface="Roboto Condensed"/>
                <a:sym typeface="Roboto Condensed"/>
              </a:rPr>
              <a:t>You don’t need to keep this slide in your presentation. It’s only here to serve you as a design guide if you need to create new slides or download the fonts to edit the presentation in PowerPoint®</a:t>
            </a:r>
          </a:p>
          <a:p>
            <a:pPr lvl="0" rtl="0">
              <a:spcBef>
                <a:spcPts val="0"/>
              </a:spcBef>
              <a:buClr>
                <a:schemeClr val="dk1"/>
              </a:buClr>
              <a:buFont typeface="Arial"/>
              <a:buNone/>
            </a:pPr>
            <a:endParaRPr sz="1000" dirty="0">
              <a:solidFill>
                <a:srgbClr val="607896"/>
              </a:solidFill>
              <a:latin typeface="Roboto Condensed"/>
              <a:ea typeface="Roboto Condensed"/>
              <a:cs typeface="Roboto Condensed"/>
              <a:sym typeface="Roboto Condensed"/>
            </a:endParaRPr>
          </a:p>
          <a:p>
            <a:pPr lvl="0" rtl="0">
              <a:spcBef>
                <a:spcPts val="0"/>
              </a:spcBef>
              <a:buNone/>
            </a:pPr>
            <a:endParaRPr sz="1000" dirty="0">
              <a:solidFill>
                <a:srgbClr val="607896"/>
              </a:solidFill>
              <a:latin typeface="Roboto Condensed"/>
              <a:ea typeface="Roboto Condensed"/>
              <a:cs typeface="Roboto Condensed"/>
              <a:sym typeface="Roboto Condense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rgbClr val="3796BF"/>
        </a:solidFill>
        <a:effectLst/>
      </p:bgPr>
    </p:bg>
    <p:spTree>
      <p:nvGrpSpPr>
        <p:cNvPr id="1" name="Shape 354"/>
        <p:cNvGrpSpPr/>
        <p:nvPr/>
      </p:nvGrpSpPr>
      <p:grpSpPr>
        <a:xfrm>
          <a:off x="0" y="0"/>
          <a:ext cx="0" cy="0"/>
          <a:chOff x="0" y="0"/>
          <a:chExt cx="0" cy="0"/>
        </a:xfrm>
      </p:grpSpPr>
      <p:grpSp>
        <p:nvGrpSpPr>
          <p:cNvPr id="355" name="Shape 355"/>
          <p:cNvGrpSpPr/>
          <p:nvPr/>
        </p:nvGrpSpPr>
        <p:grpSpPr>
          <a:xfrm>
            <a:off x="927304" y="803929"/>
            <a:ext cx="273948" cy="346460"/>
            <a:chOff x="584925" y="238125"/>
            <a:chExt cx="415200" cy="525100"/>
          </a:xfrm>
        </p:grpSpPr>
        <p:sp>
          <p:nvSpPr>
            <p:cNvPr id="356" name="Shape 356"/>
            <p:cNvSpPr/>
            <p:nvPr/>
          </p:nvSpPr>
          <p:spPr>
            <a:xfrm>
              <a:off x="621550" y="299175"/>
              <a:ext cx="378575" cy="464050"/>
            </a:xfrm>
            <a:custGeom>
              <a:avLst/>
              <a:gdLst/>
              <a:ahLst/>
              <a:cxnLst/>
              <a:rect l="0" t="0" r="0" b="0"/>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57" name="Shape 357"/>
            <p:cNvSpPr/>
            <p:nvPr/>
          </p:nvSpPr>
          <p:spPr>
            <a:xfrm>
              <a:off x="633750" y="238125"/>
              <a:ext cx="29350" cy="63500"/>
            </a:xfrm>
            <a:custGeom>
              <a:avLst/>
              <a:gdLst/>
              <a:ahLst/>
              <a:cxnLst/>
              <a:rect l="0" t="0" r="0" b="0"/>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58" name="Shape 358"/>
            <p:cNvSpPr/>
            <p:nvPr/>
          </p:nvSpPr>
          <p:spPr>
            <a:xfrm>
              <a:off x="716800" y="238125"/>
              <a:ext cx="29325" cy="63500"/>
            </a:xfrm>
            <a:custGeom>
              <a:avLst/>
              <a:gdLst/>
              <a:ahLst/>
              <a:cxnLst/>
              <a:rect l="0" t="0" r="0" b="0"/>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59" name="Shape 359"/>
            <p:cNvSpPr/>
            <p:nvPr/>
          </p:nvSpPr>
          <p:spPr>
            <a:xfrm>
              <a:off x="799825" y="238125"/>
              <a:ext cx="29350" cy="63500"/>
            </a:xfrm>
            <a:custGeom>
              <a:avLst/>
              <a:gdLst/>
              <a:ahLst/>
              <a:cxnLst/>
              <a:rect l="0" t="0" r="0" b="0"/>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60" name="Shape 360"/>
            <p:cNvSpPr/>
            <p:nvPr/>
          </p:nvSpPr>
          <p:spPr>
            <a:xfrm>
              <a:off x="882875" y="238125"/>
              <a:ext cx="29325" cy="63500"/>
            </a:xfrm>
            <a:custGeom>
              <a:avLst/>
              <a:gdLst/>
              <a:ahLst/>
              <a:cxnLst/>
              <a:rect l="0" t="0" r="0" b="0"/>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61" name="Shape 361"/>
            <p:cNvSpPr/>
            <p:nvPr/>
          </p:nvSpPr>
          <p:spPr>
            <a:xfrm>
              <a:off x="584925" y="261325"/>
              <a:ext cx="378575" cy="464050"/>
            </a:xfrm>
            <a:custGeom>
              <a:avLst/>
              <a:gdLst/>
              <a:ahLst/>
              <a:cxnLst/>
              <a:rect l="0" t="0" r="0" b="0"/>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362" name="Shape 362"/>
          <p:cNvGrpSpPr/>
          <p:nvPr/>
        </p:nvGrpSpPr>
        <p:grpSpPr>
          <a:xfrm>
            <a:off x="1362376" y="854271"/>
            <a:ext cx="293297" cy="244158"/>
            <a:chOff x="1244325" y="314425"/>
            <a:chExt cx="444525" cy="370050"/>
          </a:xfrm>
        </p:grpSpPr>
        <p:sp>
          <p:nvSpPr>
            <p:cNvPr id="363" name="Shape 363"/>
            <p:cNvSpPr/>
            <p:nvPr/>
          </p:nvSpPr>
          <p:spPr>
            <a:xfrm>
              <a:off x="1388425" y="463425"/>
              <a:ext cx="143525" cy="143500"/>
            </a:xfrm>
            <a:custGeom>
              <a:avLst/>
              <a:gdLst/>
              <a:ahLst/>
              <a:cxnLst/>
              <a:rect l="0" t="0" r="0" b="0"/>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64" name="Shape 364"/>
            <p:cNvSpPr/>
            <p:nvPr/>
          </p:nvSpPr>
          <p:spPr>
            <a:xfrm>
              <a:off x="1244325" y="314425"/>
              <a:ext cx="444525" cy="370050"/>
            </a:xfrm>
            <a:custGeom>
              <a:avLst/>
              <a:gdLst/>
              <a:ahLst/>
              <a:cxnLst/>
              <a:rect l="0" t="0" r="0" b="0"/>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365" name="Shape 365"/>
          <p:cNvGrpSpPr/>
          <p:nvPr/>
        </p:nvGrpSpPr>
        <p:grpSpPr>
          <a:xfrm>
            <a:off x="1813580" y="853067"/>
            <a:ext cx="280415" cy="246567"/>
            <a:chOff x="1928175" y="312600"/>
            <a:chExt cx="425000" cy="373700"/>
          </a:xfrm>
        </p:grpSpPr>
        <p:sp>
          <p:nvSpPr>
            <p:cNvPr id="366" name="Shape 366"/>
            <p:cNvSpPr/>
            <p:nvPr/>
          </p:nvSpPr>
          <p:spPr>
            <a:xfrm>
              <a:off x="1928175" y="312600"/>
              <a:ext cx="425000" cy="373700"/>
            </a:xfrm>
            <a:custGeom>
              <a:avLst/>
              <a:gdLst/>
              <a:ahLst/>
              <a:cxnLst/>
              <a:rect l="0" t="0" r="0" b="0"/>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67" name="Shape 367"/>
            <p:cNvSpPr/>
            <p:nvPr/>
          </p:nvSpPr>
          <p:spPr>
            <a:xfrm>
              <a:off x="1964825" y="349250"/>
              <a:ext cx="351700" cy="300425"/>
            </a:xfrm>
            <a:custGeom>
              <a:avLst/>
              <a:gdLst/>
              <a:ahLst/>
              <a:cxnLst/>
              <a:rect l="0" t="0" r="0" b="0"/>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sp>
        <p:nvSpPr>
          <p:cNvPr id="368" name="Shape 368"/>
          <p:cNvSpPr/>
          <p:nvPr/>
        </p:nvSpPr>
        <p:spPr>
          <a:xfrm>
            <a:off x="2283731" y="844211"/>
            <a:ext cx="229643" cy="264282"/>
          </a:xfrm>
          <a:custGeom>
            <a:avLst/>
            <a:gdLst/>
            <a:ahLst/>
            <a:cxnLst/>
            <a:rect l="0" t="0" r="0" b="0"/>
            <a:pathLst>
              <a:path w="13922" h="16022" extrusionOk="0">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69" name="Shape 369"/>
          <p:cNvSpPr/>
          <p:nvPr/>
        </p:nvSpPr>
        <p:spPr>
          <a:xfrm>
            <a:off x="2744192" y="845020"/>
            <a:ext cx="198236" cy="262666"/>
          </a:xfrm>
          <a:custGeom>
            <a:avLst/>
            <a:gdLst/>
            <a:ahLst/>
            <a:cxnLst/>
            <a:rect l="0" t="0" r="0" b="0"/>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nvGrpSpPr>
          <p:cNvPr id="370" name="Shape 370"/>
          <p:cNvGrpSpPr/>
          <p:nvPr/>
        </p:nvGrpSpPr>
        <p:grpSpPr>
          <a:xfrm>
            <a:off x="3126895" y="840185"/>
            <a:ext cx="322312" cy="272348"/>
            <a:chOff x="3918650" y="293075"/>
            <a:chExt cx="488500" cy="412775"/>
          </a:xfrm>
        </p:grpSpPr>
        <p:sp>
          <p:nvSpPr>
            <p:cNvPr id="371" name="Shape 371"/>
            <p:cNvSpPr/>
            <p:nvPr/>
          </p:nvSpPr>
          <p:spPr>
            <a:xfrm>
              <a:off x="4085350" y="293675"/>
              <a:ext cx="154500" cy="412175"/>
            </a:xfrm>
            <a:custGeom>
              <a:avLst/>
              <a:gdLst/>
              <a:ahLst/>
              <a:cxnLst/>
              <a:rect l="0" t="0" r="0" b="0"/>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72" name="Shape 372"/>
            <p:cNvSpPr/>
            <p:nvPr/>
          </p:nvSpPr>
          <p:spPr>
            <a:xfrm>
              <a:off x="3918650" y="293075"/>
              <a:ext cx="153900" cy="407275"/>
            </a:xfrm>
            <a:custGeom>
              <a:avLst/>
              <a:gdLst/>
              <a:ahLst/>
              <a:cxnLst/>
              <a:rect l="0" t="0" r="0" b="0"/>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73" name="Shape 373"/>
            <p:cNvSpPr/>
            <p:nvPr/>
          </p:nvSpPr>
          <p:spPr>
            <a:xfrm>
              <a:off x="4253250" y="298550"/>
              <a:ext cx="153900" cy="406675"/>
            </a:xfrm>
            <a:custGeom>
              <a:avLst/>
              <a:gdLst/>
              <a:ahLst/>
              <a:cxnLst/>
              <a:rect l="0" t="0" r="0" b="0"/>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374" name="Shape 374"/>
          <p:cNvGrpSpPr/>
          <p:nvPr/>
        </p:nvGrpSpPr>
        <p:grpSpPr>
          <a:xfrm>
            <a:off x="3600252" y="819632"/>
            <a:ext cx="265107" cy="313437"/>
            <a:chOff x="4636075" y="261925"/>
            <a:chExt cx="401800" cy="475050"/>
          </a:xfrm>
        </p:grpSpPr>
        <p:sp>
          <p:nvSpPr>
            <p:cNvPr id="375" name="Shape 375"/>
            <p:cNvSpPr/>
            <p:nvPr/>
          </p:nvSpPr>
          <p:spPr>
            <a:xfrm>
              <a:off x="4665400" y="326650"/>
              <a:ext cx="372475" cy="97100"/>
            </a:xfrm>
            <a:custGeom>
              <a:avLst/>
              <a:gdLst/>
              <a:ahLst/>
              <a:cxnLst/>
              <a:rect l="0" t="0" r="0" b="0"/>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76" name="Shape 376"/>
            <p:cNvSpPr/>
            <p:nvPr/>
          </p:nvSpPr>
          <p:spPr>
            <a:xfrm>
              <a:off x="4636075" y="438375"/>
              <a:ext cx="372475" cy="97125"/>
            </a:xfrm>
            <a:custGeom>
              <a:avLst/>
              <a:gdLst/>
              <a:ahLst/>
              <a:cxnLst/>
              <a:rect l="0" t="0" r="0" b="0"/>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77" name="Shape 377"/>
            <p:cNvSpPr/>
            <p:nvPr/>
          </p:nvSpPr>
          <p:spPr>
            <a:xfrm>
              <a:off x="4814975" y="261925"/>
              <a:ext cx="44000" cy="50100"/>
            </a:xfrm>
            <a:custGeom>
              <a:avLst/>
              <a:gdLst/>
              <a:ahLst/>
              <a:cxnLst/>
              <a:rect l="0" t="0" r="0" b="0"/>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78" name="Shape 378"/>
            <p:cNvSpPr/>
            <p:nvPr/>
          </p:nvSpPr>
          <p:spPr>
            <a:xfrm>
              <a:off x="4814975" y="550125"/>
              <a:ext cx="44000" cy="186850"/>
            </a:xfrm>
            <a:custGeom>
              <a:avLst/>
              <a:gdLst/>
              <a:ahLst/>
              <a:cxnLst/>
              <a:rect l="0" t="0" r="0" b="0"/>
              <a:pathLst>
                <a:path w="1760" h="7474" extrusionOk="0">
                  <a:moveTo>
                    <a:pt x="1" y="0"/>
                  </a:moveTo>
                  <a:lnTo>
                    <a:pt x="1" y="7474"/>
                  </a:lnTo>
                  <a:lnTo>
                    <a:pt x="1759" y="7474"/>
                  </a:lnTo>
                  <a:lnTo>
                    <a:pt x="1759"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sp>
        <p:nvSpPr>
          <p:cNvPr id="379" name="Shape 379"/>
          <p:cNvSpPr/>
          <p:nvPr/>
        </p:nvSpPr>
        <p:spPr>
          <a:xfrm>
            <a:off x="4025696" y="843799"/>
            <a:ext cx="303771" cy="265107"/>
          </a:xfrm>
          <a:custGeom>
            <a:avLst/>
            <a:gdLst/>
            <a:ahLst/>
            <a:cxnLst/>
            <a:rect l="0" t="0" r="0" b="0"/>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nvGrpSpPr>
          <p:cNvPr id="380" name="Shape 380"/>
          <p:cNvGrpSpPr/>
          <p:nvPr/>
        </p:nvGrpSpPr>
        <p:grpSpPr>
          <a:xfrm>
            <a:off x="4489366" y="845826"/>
            <a:ext cx="265899" cy="260653"/>
            <a:chOff x="5983625" y="301625"/>
            <a:chExt cx="403000" cy="395050"/>
          </a:xfrm>
        </p:grpSpPr>
        <p:sp>
          <p:nvSpPr>
            <p:cNvPr id="381" name="Shape 381"/>
            <p:cNvSpPr/>
            <p:nvPr/>
          </p:nvSpPr>
          <p:spPr>
            <a:xfrm>
              <a:off x="5983625" y="319925"/>
              <a:ext cx="403000" cy="67200"/>
            </a:xfrm>
            <a:custGeom>
              <a:avLst/>
              <a:gdLst/>
              <a:ahLst/>
              <a:cxnLst/>
              <a:rect l="0" t="0" r="0" b="0"/>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82" name="Shape 382"/>
            <p:cNvSpPr/>
            <p:nvPr/>
          </p:nvSpPr>
          <p:spPr>
            <a:xfrm>
              <a:off x="5983625" y="664900"/>
              <a:ext cx="403000" cy="31775"/>
            </a:xfrm>
            <a:custGeom>
              <a:avLst/>
              <a:gdLst/>
              <a:ahLst/>
              <a:cxnLst/>
              <a:rect l="0" t="0" r="0" b="0"/>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83" name="Shape 383"/>
            <p:cNvSpPr/>
            <p:nvPr/>
          </p:nvSpPr>
          <p:spPr>
            <a:xfrm>
              <a:off x="6041025" y="301625"/>
              <a:ext cx="29325" cy="63500"/>
            </a:xfrm>
            <a:custGeom>
              <a:avLst/>
              <a:gdLst/>
              <a:ahLst/>
              <a:cxnLst/>
              <a:rect l="0" t="0" r="0" b="0"/>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84" name="Shape 384"/>
            <p:cNvSpPr/>
            <p:nvPr/>
          </p:nvSpPr>
          <p:spPr>
            <a:xfrm>
              <a:off x="6297450" y="301625"/>
              <a:ext cx="29350" cy="63500"/>
            </a:xfrm>
            <a:custGeom>
              <a:avLst/>
              <a:gdLst/>
              <a:ahLst/>
              <a:cxnLst/>
              <a:rect l="0" t="0" r="0" b="0"/>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85" name="Shape 385"/>
            <p:cNvSpPr/>
            <p:nvPr/>
          </p:nvSpPr>
          <p:spPr>
            <a:xfrm>
              <a:off x="6097200" y="509200"/>
              <a:ext cx="50700" cy="53775"/>
            </a:xfrm>
            <a:custGeom>
              <a:avLst/>
              <a:gdLst/>
              <a:ahLst/>
              <a:cxnLst/>
              <a:rect l="0" t="0" r="0" b="0"/>
              <a:pathLst>
                <a:path w="2028" h="2151" extrusionOk="0">
                  <a:moveTo>
                    <a:pt x="0" y="1"/>
                  </a:moveTo>
                  <a:lnTo>
                    <a:pt x="0" y="2150"/>
                  </a:lnTo>
                  <a:lnTo>
                    <a:pt x="2027" y="2150"/>
                  </a:lnTo>
                  <a:lnTo>
                    <a:pt x="2027"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86" name="Shape 386"/>
            <p:cNvSpPr/>
            <p:nvPr/>
          </p:nvSpPr>
          <p:spPr>
            <a:xfrm>
              <a:off x="6097200" y="448150"/>
              <a:ext cx="50700" cy="48875"/>
            </a:xfrm>
            <a:custGeom>
              <a:avLst/>
              <a:gdLst/>
              <a:ahLst/>
              <a:cxnLst/>
              <a:rect l="0" t="0" r="0" b="0"/>
              <a:pathLst>
                <a:path w="2028" h="1955" extrusionOk="0">
                  <a:moveTo>
                    <a:pt x="0" y="1"/>
                  </a:moveTo>
                  <a:lnTo>
                    <a:pt x="0" y="1954"/>
                  </a:lnTo>
                  <a:lnTo>
                    <a:pt x="2027" y="1954"/>
                  </a:lnTo>
                  <a:lnTo>
                    <a:pt x="2027"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87" name="Shape 387"/>
            <p:cNvSpPr/>
            <p:nvPr/>
          </p:nvSpPr>
          <p:spPr>
            <a:xfrm>
              <a:off x="6097200" y="575150"/>
              <a:ext cx="50700" cy="48875"/>
            </a:xfrm>
            <a:custGeom>
              <a:avLst/>
              <a:gdLst/>
              <a:ahLst/>
              <a:cxnLst/>
              <a:rect l="0" t="0" r="0" b="0"/>
              <a:pathLst>
                <a:path w="2028" h="1955" extrusionOk="0">
                  <a:moveTo>
                    <a:pt x="0" y="1"/>
                  </a:moveTo>
                  <a:lnTo>
                    <a:pt x="0" y="1954"/>
                  </a:lnTo>
                  <a:lnTo>
                    <a:pt x="2027" y="1954"/>
                  </a:lnTo>
                  <a:lnTo>
                    <a:pt x="2027"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88" name="Shape 388"/>
            <p:cNvSpPr/>
            <p:nvPr/>
          </p:nvSpPr>
          <p:spPr>
            <a:xfrm>
              <a:off x="6160075" y="575150"/>
              <a:ext cx="50100" cy="48875"/>
            </a:xfrm>
            <a:custGeom>
              <a:avLst/>
              <a:gdLst/>
              <a:ahLst/>
              <a:cxnLst/>
              <a:rect l="0" t="0" r="0" b="0"/>
              <a:pathLst>
                <a:path w="2004" h="1955" extrusionOk="0">
                  <a:moveTo>
                    <a:pt x="1" y="1"/>
                  </a:moveTo>
                  <a:lnTo>
                    <a:pt x="1" y="1954"/>
                  </a:lnTo>
                  <a:lnTo>
                    <a:pt x="2003" y="1954"/>
                  </a:lnTo>
                  <a:lnTo>
                    <a:pt x="2003"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89" name="Shape 389"/>
            <p:cNvSpPr/>
            <p:nvPr/>
          </p:nvSpPr>
          <p:spPr>
            <a:xfrm>
              <a:off x="6034300" y="509200"/>
              <a:ext cx="50700" cy="53775"/>
            </a:xfrm>
            <a:custGeom>
              <a:avLst/>
              <a:gdLst/>
              <a:ahLst/>
              <a:cxnLst/>
              <a:rect l="0" t="0" r="0" b="0"/>
              <a:pathLst>
                <a:path w="2028" h="2151" extrusionOk="0">
                  <a:moveTo>
                    <a:pt x="1" y="1"/>
                  </a:moveTo>
                  <a:lnTo>
                    <a:pt x="1" y="2150"/>
                  </a:lnTo>
                  <a:lnTo>
                    <a:pt x="2028" y="2150"/>
                  </a:lnTo>
                  <a:lnTo>
                    <a:pt x="2028"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90" name="Shape 390"/>
            <p:cNvSpPr/>
            <p:nvPr/>
          </p:nvSpPr>
          <p:spPr>
            <a:xfrm>
              <a:off x="6034300" y="575150"/>
              <a:ext cx="50700" cy="48875"/>
            </a:xfrm>
            <a:custGeom>
              <a:avLst/>
              <a:gdLst/>
              <a:ahLst/>
              <a:cxnLst/>
              <a:rect l="0" t="0" r="0" b="0"/>
              <a:pathLst>
                <a:path w="2028" h="1955" extrusionOk="0">
                  <a:moveTo>
                    <a:pt x="1" y="1"/>
                  </a:moveTo>
                  <a:lnTo>
                    <a:pt x="1" y="1954"/>
                  </a:lnTo>
                  <a:lnTo>
                    <a:pt x="2028" y="1954"/>
                  </a:lnTo>
                  <a:lnTo>
                    <a:pt x="2028"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91" name="Shape 391"/>
            <p:cNvSpPr/>
            <p:nvPr/>
          </p:nvSpPr>
          <p:spPr>
            <a:xfrm>
              <a:off x="6034300" y="448150"/>
              <a:ext cx="50700" cy="48875"/>
            </a:xfrm>
            <a:custGeom>
              <a:avLst/>
              <a:gdLst/>
              <a:ahLst/>
              <a:cxnLst/>
              <a:rect l="0" t="0" r="0" b="0"/>
              <a:pathLst>
                <a:path w="2028" h="1955" extrusionOk="0">
                  <a:moveTo>
                    <a:pt x="1" y="1"/>
                  </a:moveTo>
                  <a:lnTo>
                    <a:pt x="1" y="1954"/>
                  </a:lnTo>
                  <a:lnTo>
                    <a:pt x="2028" y="1954"/>
                  </a:lnTo>
                  <a:lnTo>
                    <a:pt x="2028"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92" name="Shape 392"/>
            <p:cNvSpPr/>
            <p:nvPr/>
          </p:nvSpPr>
          <p:spPr>
            <a:xfrm>
              <a:off x="6160075" y="509200"/>
              <a:ext cx="50100" cy="53775"/>
            </a:xfrm>
            <a:custGeom>
              <a:avLst/>
              <a:gdLst/>
              <a:ahLst/>
              <a:cxnLst/>
              <a:rect l="0" t="0" r="0" b="0"/>
              <a:pathLst>
                <a:path w="2004" h="2151" extrusionOk="0">
                  <a:moveTo>
                    <a:pt x="1" y="1"/>
                  </a:moveTo>
                  <a:lnTo>
                    <a:pt x="1" y="2150"/>
                  </a:lnTo>
                  <a:lnTo>
                    <a:pt x="2003" y="2150"/>
                  </a:lnTo>
                  <a:lnTo>
                    <a:pt x="2003"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93" name="Shape 393"/>
            <p:cNvSpPr/>
            <p:nvPr/>
          </p:nvSpPr>
          <p:spPr>
            <a:xfrm>
              <a:off x="5983625" y="399300"/>
              <a:ext cx="403000" cy="272950"/>
            </a:xfrm>
            <a:custGeom>
              <a:avLst/>
              <a:gdLst/>
              <a:ahLst/>
              <a:cxnLst/>
              <a:rect l="0" t="0" r="0" b="0"/>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94" name="Shape 394"/>
            <p:cNvSpPr/>
            <p:nvPr/>
          </p:nvSpPr>
          <p:spPr>
            <a:xfrm>
              <a:off x="6285250" y="575150"/>
              <a:ext cx="50700" cy="48875"/>
            </a:xfrm>
            <a:custGeom>
              <a:avLst/>
              <a:gdLst/>
              <a:ahLst/>
              <a:cxnLst/>
              <a:rect l="0" t="0" r="0" b="0"/>
              <a:pathLst>
                <a:path w="2028" h="1955" extrusionOk="0">
                  <a:moveTo>
                    <a:pt x="0" y="1"/>
                  </a:moveTo>
                  <a:lnTo>
                    <a:pt x="0" y="1954"/>
                  </a:lnTo>
                  <a:lnTo>
                    <a:pt x="2028" y="1954"/>
                  </a:lnTo>
                  <a:lnTo>
                    <a:pt x="2028"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95" name="Shape 395"/>
            <p:cNvSpPr/>
            <p:nvPr/>
          </p:nvSpPr>
          <p:spPr>
            <a:xfrm>
              <a:off x="6285250" y="509200"/>
              <a:ext cx="50700" cy="53775"/>
            </a:xfrm>
            <a:custGeom>
              <a:avLst/>
              <a:gdLst/>
              <a:ahLst/>
              <a:cxnLst/>
              <a:rect l="0" t="0" r="0" b="0"/>
              <a:pathLst>
                <a:path w="2028" h="2151" extrusionOk="0">
                  <a:moveTo>
                    <a:pt x="0" y="1"/>
                  </a:moveTo>
                  <a:lnTo>
                    <a:pt x="0" y="2150"/>
                  </a:lnTo>
                  <a:lnTo>
                    <a:pt x="2028" y="2150"/>
                  </a:lnTo>
                  <a:lnTo>
                    <a:pt x="2028"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96" name="Shape 396"/>
            <p:cNvSpPr/>
            <p:nvPr/>
          </p:nvSpPr>
          <p:spPr>
            <a:xfrm>
              <a:off x="6285250" y="448150"/>
              <a:ext cx="50700" cy="48875"/>
            </a:xfrm>
            <a:custGeom>
              <a:avLst/>
              <a:gdLst/>
              <a:ahLst/>
              <a:cxnLst/>
              <a:rect l="0" t="0" r="0" b="0"/>
              <a:pathLst>
                <a:path w="2028" h="1955" extrusionOk="0">
                  <a:moveTo>
                    <a:pt x="0" y="1"/>
                  </a:moveTo>
                  <a:lnTo>
                    <a:pt x="0" y="1954"/>
                  </a:lnTo>
                  <a:lnTo>
                    <a:pt x="2028" y="1954"/>
                  </a:lnTo>
                  <a:lnTo>
                    <a:pt x="2028"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97" name="Shape 397"/>
            <p:cNvSpPr/>
            <p:nvPr/>
          </p:nvSpPr>
          <p:spPr>
            <a:xfrm>
              <a:off x="6222350" y="575150"/>
              <a:ext cx="50700" cy="48875"/>
            </a:xfrm>
            <a:custGeom>
              <a:avLst/>
              <a:gdLst/>
              <a:ahLst/>
              <a:cxnLst/>
              <a:rect l="0" t="0" r="0" b="0"/>
              <a:pathLst>
                <a:path w="2028" h="1955" extrusionOk="0">
                  <a:moveTo>
                    <a:pt x="1" y="1"/>
                  </a:moveTo>
                  <a:lnTo>
                    <a:pt x="1" y="1954"/>
                  </a:lnTo>
                  <a:lnTo>
                    <a:pt x="2028" y="1954"/>
                  </a:lnTo>
                  <a:lnTo>
                    <a:pt x="2028"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98" name="Shape 398"/>
            <p:cNvSpPr/>
            <p:nvPr/>
          </p:nvSpPr>
          <p:spPr>
            <a:xfrm>
              <a:off x="6160075" y="448150"/>
              <a:ext cx="50100" cy="48875"/>
            </a:xfrm>
            <a:custGeom>
              <a:avLst/>
              <a:gdLst/>
              <a:ahLst/>
              <a:cxnLst/>
              <a:rect l="0" t="0" r="0" b="0"/>
              <a:pathLst>
                <a:path w="2004" h="1955" extrusionOk="0">
                  <a:moveTo>
                    <a:pt x="1" y="1"/>
                  </a:moveTo>
                  <a:lnTo>
                    <a:pt x="1" y="1954"/>
                  </a:lnTo>
                  <a:lnTo>
                    <a:pt x="2003" y="1954"/>
                  </a:lnTo>
                  <a:lnTo>
                    <a:pt x="2003"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99" name="Shape 399"/>
            <p:cNvSpPr/>
            <p:nvPr/>
          </p:nvSpPr>
          <p:spPr>
            <a:xfrm>
              <a:off x="6222350" y="509200"/>
              <a:ext cx="50700" cy="53775"/>
            </a:xfrm>
            <a:custGeom>
              <a:avLst/>
              <a:gdLst/>
              <a:ahLst/>
              <a:cxnLst/>
              <a:rect l="0" t="0" r="0" b="0"/>
              <a:pathLst>
                <a:path w="2028" h="2151" extrusionOk="0">
                  <a:moveTo>
                    <a:pt x="1" y="1"/>
                  </a:moveTo>
                  <a:lnTo>
                    <a:pt x="1" y="2150"/>
                  </a:lnTo>
                  <a:lnTo>
                    <a:pt x="2028" y="2150"/>
                  </a:lnTo>
                  <a:lnTo>
                    <a:pt x="2028"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00" name="Shape 400"/>
            <p:cNvSpPr/>
            <p:nvPr/>
          </p:nvSpPr>
          <p:spPr>
            <a:xfrm>
              <a:off x="6222350" y="448150"/>
              <a:ext cx="50700" cy="48875"/>
            </a:xfrm>
            <a:custGeom>
              <a:avLst/>
              <a:gdLst/>
              <a:ahLst/>
              <a:cxnLst/>
              <a:rect l="0" t="0" r="0" b="0"/>
              <a:pathLst>
                <a:path w="2028" h="1955" extrusionOk="0">
                  <a:moveTo>
                    <a:pt x="1" y="1"/>
                  </a:moveTo>
                  <a:lnTo>
                    <a:pt x="1" y="1954"/>
                  </a:lnTo>
                  <a:lnTo>
                    <a:pt x="2028" y="1954"/>
                  </a:lnTo>
                  <a:lnTo>
                    <a:pt x="2028"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401" name="Shape 401"/>
          <p:cNvGrpSpPr/>
          <p:nvPr/>
        </p:nvGrpSpPr>
        <p:grpSpPr>
          <a:xfrm>
            <a:off x="4936133" y="843797"/>
            <a:ext cx="261874" cy="261478"/>
            <a:chOff x="6660750" y="298550"/>
            <a:chExt cx="396900" cy="396300"/>
          </a:xfrm>
        </p:grpSpPr>
        <p:sp>
          <p:nvSpPr>
            <p:cNvPr id="402" name="Shape 402"/>
            <p:cNvSpPr/>
            <p:nvPr/>
          </p:nvSpPr>
          <p:spPr>
            <a:xfrm>
              <a:off x="6660750" y="298550"/>
              <a:ext cx="396900" cy="396300"/>
            </a:xfrm>
            <a:custGeom>
              <a:avLst/>
              <a:gdLst/>
              <a:ahLst/>
              <a:cxnLst/>
              <a:rect l="0" t="0" r="0" b="0"/>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03" name="Shape 403"/>
            <p:cNvSpPr/>
            <p:nvPr/>
          </p:nvSpPr>
          <p:spPr>
            <a:xfrm>
              <a:off x="6697400" y="335200"/>
              <a:ext cx="323625" cy="323025"/>
            </a:xfrm>
            <a:custGeom>
              <a:avLst/>
              <a:gdLst/>
              <a:ahLst/>
              <a:cxnLst/>
              <a:rect l="0" t="0" r="0" b="0"/>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404" name="Shape 404"/>
          <p:cNvGrpSpPr/>
          <p:nvPr/>
        </p:nvGrpSpPr>
        <p:grpSpPr>
          <a:xfrm>
            <a:off x="927304" y="1255529"/>
            <a:ext cx="273948" cy="331565"/>
            <a:chOff x="584925" y="922575"/>
            <a:chExt cx="415200" cy="502525"/>
          </a:xfrm>
        </p:grpSpPr>
        <p:sp>
          <p:nvSpPr>
            <p:cNvPr id="405" name="Shape 405"/>
            <p:cNvSpPr/>
            <p:nvPr/>
          </p:nvSpPr>
          <p:spPr>
            <a:xfrm>
              <a:off x="584925" y="961025"/>
              <a:ext cx="378575" cy="464075"/>
            </a:xfrm>
            <a:custGeom>
              <a:avLst/>
              <a:gdLst/>
              <a:ahLst/>
              <a:cxnLst/>
              <a:rect l="0" t="0" r="0" b="0"/>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06" name="Shape 406"/>
            <p:cNvSpPr/>
            <p:nvPr/>
          </p:nvSpPr>
          <p:spPr>
            <a:xfrm>
              <a:off x="621550" y="922575"/>
              <a:ext cx="378575" cy="464050"/>
            </a:xfrm>
            <a:custGeom>
              <a:avLst/>
              <a:gdLst/>
              <a:ahLst/>
              <a:cxnLst/>
              <a:rect l="0" t="0" r="0" b="0"/>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07" name="Shape 407"/>
            <p:cNvSpPr/>
            <p:nvPr/>
          </p:nvSpPr>
          <p:spPr>
            <a:xfrm>
              <a:off x="915850" y="922575"/>
              <a:ext cx="84275" cy="84275"/>
            </a:xfrm>
            <a:custGeom>
              <a:avLst/>
              <a:gdLst/>
              <a:ahLst/>
              <a:cxnLst/>
              <a:rect l="0" t="0" r="0" b="0"/>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408" name="Shape 408"/>
          <p:cNvGrpSpPr/>
          <p:nvPr/>
        </p:nvGrpSpPr>
        <p:grpSpPr>
          <a:xfrm>
            <a:off x="1363992" y="1247875"/>
            <a:ext cx="290081" cy="345669"/>
            <a:chOff x="1246775" y="910975"/>
            <a:chExt cx="439650" cy="523900"/>
          </a:xfrm>
        </p:grpSpPr>
        <p:sp>
          <p:nvSpPr>
            <p:cNvPr id="409" name="Shape 409"/>
            <p:cNvSpPr/>
            <p:nvPr/>
          </p:nvSpPr>
          <p:spPr>
            <a:xfrm>
              <a:off x="1246775" y="970800"/>
              <a:ext cx="378575" cy="464075"/>
            </a:xfrm>
            <a:custGeom>
              <a:avLst/>
              <a:gdLst/>
              <a:ahLst/>
              <a:cxnLst/>
              <a:rect l="0" t="0" r="0" b="0"/>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10" name="Shape 410"/>
            <p:cNvSpPr/>
            <p:nvPr/>
          </p:nvSpPr>
          <p:spPr>
            <a:xfrm>
              <a:off x="1307825" y="910975"/>
              <a:ext cx="378600" cy="464050"/>
            </a:xfrm>
            <a:custGeom>
              <a:avLst/>
              <a:gdLst/>
              <a:ahLst/>
              <a:cxnLst/>
              <a:rect l="0" t="0" r="0" b="0"/>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11" name="Shape 411"/>
            <p:cNvSpPr/>
            <p:nvPr/>
          </p:nvSpPr>
          <p:spPr>
            <a:xfrm>
              <a:off x="1602125" y="910975"/>
              <a:ext cx="84300" cy="84275"/>
            </a:xfrm>
            <a:custGeom>
              <a:avLst/>
              <a:gdLst/>
              <a:ahLst/>
              <a:cxnLst/>
              <a:rect l="0" t="0" r="0" b="0"/>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412" name="Shape 412"/>
          <p:cNvGrpSpPr/>
          <p:nvPr/>
        </p:nvGrpSpPr>
        <p:grpSpPr>
          <a:xfrm>
            <a:off x="1812376" y="1303463"/>
            <a:ext cx="282823" cy="235284"/>
            <a:chOff x="1926350" y="995225"/>
            <a:chExt cx="428650" cy="356600"/>
          </a:xfrm>
        </p:grpSpPr>
        <p:sp>
          <p:nvSpPr>
            <p:cNvPr id="413" name="Shape 413"/>
            <p:cNvSpPr/>
            <p:nvPr/>
          </p:nvSpPr>
          <p:spPr>
            <a:xfrm>
              <a:off x="1926350" y="1298075"/>
              <a:ext cx="208225" cy="53750"/>
            </a:xfrm>
            <a:custGeom>
              <a:avLst/>
              <a:gdLst/>
              <a:ahLst/>
              <a:cxnLst/>
              <a:rect l="0" t="0" r="0" b="0"/>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14" name="Shape 414"/>
            <p:cNvSpPr/>
            <p:nvPr/>
          </p:nvSpPr>
          <p:spPr>
            <a:xfrm>
              <a:off x="2146775" y="1298075"/>
              <a:ext cx="208225" cy="53750"/>
            </a:xfrm>
            <a:custGeom>
              <a:avLst/>
              <a:gdLst/>
              <a:ahLst/>
              <a:cxnLst/>
              <a:rect l="0" t="0" r="0" b="0"/>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15" name="Shape 415"/>
            <p:cNvSpPr/>
            <p:nvPr/>
          </p:nvSpPr>
          <p:spPr>
            <a:xfrm>
              <a:off x="1926350" y="995225"/>
              <a:ext cx="208225" cy="332175"/>
            </a:xfrm>
            <a:custGeom>
              <a:avLst/>
              <a:gdLst/>
              <a:ahLst/>
              <a:cxnLst/>
              <a:rect l="0" t="0" r="0" b="0"/>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16" name="Shape 416"/>
            <p:cNvSpPr/>
            <p:nvPr/>
          </p:nvSpPr>
          <p:spPr>
            <a:xfrm>
              <a:off x="2146775" y="995225"/>
              <a:ext cx="208225" cy="332175"/>
            </a:xfrm>
            <a:custGeom>
              <a:avLst/>
              <a:gdLst/>
              <a:ahLst/>
              <a:cxnLst/>
              <a:rect l="0" t="0" r="0" b="0"/>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sp>
        <p:nvSpPr>
          <p:cNvPr id="417" name="Shape 417"/>
          <p:cNvSpPr/>
          <p:nvPr/>
        </p:nvSpPr>
        <p:spPr>
          <a:xfrm>
            <a:off x="2260357" y="1283725"/>
            <a:ext cx="276390" cy="274773"/>
          </a:xfrm>
          <a:custGeom>
            <a:avLst/>
            <a:gdLst/>
            <a:ahLst/>
            <a:cxnLst/>
            <a:rect l="0" t="0" r="0" b="0"/>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18" name="Shape 418"/>
          <p:cNvSpPr/>
          <p:nvPr/>
        </p:nvSpPr>
        <p:spPr>
          <a:xfrm>
            <a:off x="2705527" y="1297432"/>
            <a:ext cx="275565" cy="247375"/>
          </a:xfrm>
          <a:custGeom>
            <a:avLst/>
            <a:gdLst/>
            <a:ahLst/>
            <a:cxnLst/>
            <a:rect l="0" t="0" r="0" b="0"/>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19" name="Shape 419"/>
          <p:cNvSpPr/>
          <p:nvPr/>
        </p:nvSpPr>
        <p:spPr>
          <a:xfrm>
            <a:off x="3154309" y="1299445"/>
            <a:ext cx="267515" cy="243334"/>
          </a:xfrm>
          <a:custGeom>
            <a:avLst/>
            <a:gdLst/>
            <a:ahLst/>
            <a:cxnLst/>
            <a:rect l="0" t="0" r="0" b="0"/>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20" name="Shape 420"/>
          <p:cNvSpPr/>
          <p:nvPr/>
        </p:nvSpPr>
        <p:spPr>
          <a:xfrm>
            <a:off x="3607925" y="1301853"/>
            <a:ext cx="249800" cy="238517"/>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nvGrpSpPr>
          <p:cNvPr id="421" name="Shape 421"/>
          <p:cNvGrpSpPr/>
          <p:nvPr/>
        </p:nvGrpSpPr>
        <p:grpSpPr>
          <a:xfrm>
            <a:off x="4039778" y="1285748"/>
            <a:ext cx="275565" cy="275961"/>
            <a:chOff x="5302225" y="968375"/>
            <a:chExt cx="417650" cy="418250"/>
          </a:xfrm>
        </p:grpSpPr>
        <p:sp>
          <p:nvSpPr>
            <p:cNvPr id="422" name="Shape 422"/>
            <p:cNvSpPr/>
            <p:nvPr/>
          </p:nvSpPr>
          <p:spPr>
            <a:xfrm>
              <a:off x="5333350" y="991575"/>
              <a:ext cx="152075" cy="155100"/>
            </a:xfrm>
            <a:custGeom>
              <a:avLst/>
              <a:gdLst/>
              <a:ahLst/>
              <a:cxnLst/>
              <a:rect l="0" t="0" r="0" b="0"/>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23" name="Shape 423"/>
            <p:cNvSpPr/>
            <p:nvPr/>
          </p:nvSpPr>
          <p:spPr>
            <a:xfrm>
              <a:off x="5302225" y="968375"/>
              <a:ext cx="417650" cy="418250"/>
            </a:xfrm>
            <a:custGeom>
              <a:avLst/>
              <a:gdLst/>
              <a:ahLst/>
              <a:cxnLst/>
              <a:rect l="0" t="0" r="0" b="0"/>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424" name="Shape 424"/>
          <p:cNvGrpSpPr/>
          <p:nvPr/>
        </p:nvGrpSpPr>
        <p:grpSpPr>
          <a:xfrm>
            <a:off x="4451493" y="1254721"/>
            <a:ext cx="341644" cy="332770"/>
            <a:chOff x="5926225" y="921350"/>
            <a:chExt cx="517800" cy="504350"/>
          </a:xfrm>
        </p:grpSpPr>
        <p:sp>
          <p:nvSpPr>
            <p:cNvPr id="425" name="Shape 425"/>
            <p:cNvSpPr/>
            <p:nvPr/>
          </p:nvSpPr>
          <p:spPr>
            <a:xfrm>
              <a:off x="5926225" y="921350"/>
              <a:ext cx="517800" cy="504350"/>
            </a:xfrm>
            <a:custGeom>
              <a:avLst/>
              <a:gdLst/>
              <a:ahLst/>
              <a:cxnLst/>
              <a:rect l="0" t="0" r="0" b="0"/>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26" name="Shape 426"/>
            <p:cNvSpPr/>
            <p:nvPr/>
          </p:nvSpPr>
          <p:spPr>
            <a:xfrm>
              <a:off x="6016600" y="1005000"/>
              <a:ext cx="337050" cy="337050"/>
            </a:xfrm>
            <a:custGeom>
              <a:avLst/>
              <a:gdLst/>
              <a:ahLst/>
              <a:cxnLst/>
              <a:rect l="0" t="0" r="0" b="0"/>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427" name="Shape 427"/>
          <p:cNvGrpSpPr/>
          <p:nvPr/>
        </p:nvGrpSpPr>
        <p:grpSpPr>
          <a:xfrm>
            <a:off x="4907531" y="1261170"/>
            <a:ext cx="319079" cy="319887"/>
            <a:chOff x="6617400" y="931125"/>
            <a:chExt cx="483600" cy="484825"/>
          </a:xfrm>
        </p:grpSpPr>
        <p:sp>
          <p:nvSpPr>
            <p:cNvPr id="428" name="Shape 428"/>
            <p:cNvSpPr/>
            <p:nvPr/>
          </p:nvSpPr>
          <p:spPr>
            <a:xfrm>
              <a:off x="6843925" y="1183900"/>
              <a:ext cx="121525" cy="232050"/>
            </a:xfrm>
            <a:custGeom>
              <a:avLst/>
              <a:gdLst/>
              <a:ahLst/>
              <a:cxnLst/>
              <a:rect l="0" t="0" r="0" b="0"/>
              <a:pathLst>
                <a:path w="4861" h="9282" extrusionOk="0">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29" name="Shape 429"/>
            <p:cNvSpPr/>
            <p:nvPr/>
          </p:nvSpPr>
          <p:spPr>
            <a:xfrm>
              <a:off x="6617400" y="931125"/>
              <a:ext cx="483600" cy="259500"/>
            </a:xfrm>
            <a:custGeom>
              <a:avLst/>
              <a:gdLst/>
              <a:ahLst/>
              <a:cxnLst/>
              <a:rect l="0" t="0" r="0" b="0"/>
              <a:pathLst>
                <a:path w="19344" h="10380" extrusionOk="0">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430" name="Shape 430"/>
          <p:cNvGrpSpPr/>
          <p:nvPr/>
        </p:nvGrpSpPr>
        <p:grpSpPr>
          <a:xfrm>
            <a:off x="910380" y="1757884"/>
            <a:ext cx="307796" cy="215952"/>
            <a:chOff x="559275" y="1683950"/>
            <a:chExt cx="466500" cy="327300"/>
          </a:xfrm>
        </p:grpSpPr>
        <p:sp>
          <p:nvSpPr>
            <p:cNvPr id="431" name="Shape 431"/>
            <p:cNvSpPr/>
            <p:nvPr/>
          </p:nvSpPr>
          <p:spPr>
            <a:xfrm>
              <a:off x="559275" y="1683950"/>
              <a:ext cx="466500" cy="197850"/>
            </a:xfrm>
            <a:custGeom>
              <a:avLst/>
              <a:gdLst/>
              <a:ahLst/>
              <a:cxnLst/>
              <a:rect l="0" t="0" r="0" b="0"/>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32" name="Shape 432"/>
            <p:cNvSpPr/>
            <p:nvPr/>
          </p:nvSpPr>
          <p:spPr>
            <a:xfrm>
              <a:off x="559275" y="1727925"/>
              <a:ext cx="466500" cy="283325"/>
            </a:xfrm>
            <a:custGeom>
              <a:avLst/>
              <a:gdLst/>
              <a:ahLst/>
              <a:cxnLst/>
              <a:rect l="0" t="0" r="0" b="0"/>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433" name="Shape 433"/>
          <p:cNvGrpSpPr/>
          <p:nvPr/>
        </p:nvGrpSpPr>
        <p:grpSpPr>
          <a:xfrm>
            <a:off x="1355134" y="1715195"/>
            <a:ext cx="307796" cy="301347"/>
            <a:chOff x="1233350" y="1619250"/>
            <a:chExt cx="466500" cy="456725"/>
          </a:xfrm>
        </p:grpSpPr>
        <p:sp>
          <p:nvSpPr>
            <p:cNvPr id="434" name="Shape 434"/>
            <p:cNvSpPr/>
            <p:nvPr/>
          </p:nvSpPr>
          <p:spPr>
            <a:xfrm>
              <a:off x="1233350" y="1619250"/>
              <a:ext cx="466500" cy="456725"/>
            </a:xfrm>
            <a:custGeom>
              <a:avLst/>
              <a:gdLst/>
              <a:ahLst/>
              <a:cxnLst/>
              <a:rect l="0" t="0" r="0" b="0"/>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35" name="Shape 435"/>
            <p:cNvSpPr/>
            <p:nvPr/>
          </p:nvSpPr>
          <p:spPr>
            <a:xfrm>
              <a:off x="1382325" y="1792025"/>
              <a:ext cx="168550" cy="12250"/>
            </a:xfrm>
            <a:custGeom>
              <a:avLst/>
              <a:gdLst/>
              <a:ahLst/>
              <a:cxnLst/>
              <a:rect l="0" t="0" r="0" b="0"/>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36" name="Shape 436"/>
            <p:cNvSpPr/>
            <p:nvPr/>
          </p:nvSpPr>
          <p:spPr>
            <a:xfrm>
              <a:off x="1382325" y="1825000"/>
              <a:ext cx="168550" cy="12250"/>
            </a:xfrm>
            <a:custGeom>
              <a:avLst/>
              <a:gdLst/>
              <a:ahLst/>
              <a:cxnLst/>
              <a:rect l="0" t="0" r="0" b="0"/>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37" name="Shape 437"/>
            <p:cNvSpPr/>
            <p:nvPr/>
          </p:nvSpPr>
          <p:spPr>
            <a:xfrm>
              <a:off x="1382325" y="1858575"/>
              <a:ext cx="70850" cy="12250"/>
            </a:xfrm>
            <a:custGeom>
              <a:avLst/>
              <a:gdLst/>
              <a:ahLst/>
              <a:cxnLst/>
              <a:rect l="0" t="0" r="0" b="0"/>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438" name="Shape 438"/>
          <p:cNvGrpSpPr/>
          <p:nvPr/>
        </p:nvGrpSpPr>
        <p:grpSpPr>
          <a:xfrm>
            <a:off x="1809555" y="1721628"/>
            <a:ext cx="288464" cy="288464"/>
            <a:chOff x="1922075" y="1629000"/>
            <a:chExt cx="437200" cy="437200"/>
          </a:xfrm>
        </p:grpSpPr>
        <p:sp>
          <p:nvSpPr>
            <p:cNvPr id="439" name="Shape 439"/>
            <p:cNvSpPr/>
            <p:nvPr/>
          </p:nvSpPr>
          <p:spPr>
            <a:xfrm>
              <a:off x="2208425" y="1629000"/>
              <a:ext cx="150850" cy="150850"/>
            </a:xfrm>
            <a:custGeom>
              <a:avLst/>
              <a:gdLst/>
              <a:ahLst/>
              <a:cxnLst/>
              <a:rect l="0" t="0" r="0" b="0"/>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40" name="Shape 440"/>
            <p:cNvSpPr/>
            <p:nvPr/>
          </p:nvSpPr>
          <p:spPr>
            <a:xfrm>
              <a:off x="1922075" y="1686400"/>
              <a:ext cx="379800" cy="379800"/>
            </a:xfrm>
            <a:custGeom>
              <a:avLst/>
              <a:gdLst/>
              <a:ahLst/>
              <a:cxnLst/>
              <a:rect l="0" t="0" r="0" b="0"/>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441" name="Shape 441"/>
          <p:cNvGrpSpPr/>
          <p:nvPr/>
        </p:nvGrpSpPr>
        <p:grpSpPr>
          <a:xfrm>
            <a:off x="2253106" y="1720424"/>
            <a:ext cx="290872" cy="290872"/>
            <a:chOff x="2594325" y="1627175"/>
            <a:chExt cx="440850" cy="440850"/>
          </a:xfrm>
        </p:grpSpPr>
        <p:sp>
          <p:nvSpPr>
            <p:cNvPr id="442" name="Shape 442"/>
            <p:cNvSpPr/>
            <p:nvPr/>
          </p:nvSpPr>
          <p:spPr>
            <a:xfrm>
              <a:off x="2594325" y="1890950"/>
              <a:ext cx="177075" cy="177075"/>
            </a:xfrm>
            <a:custGeom>
              <a:avLst/>
              <a:gdLst/>
              <a:ahLst/>
              <a:cxnLst/>
              <a:rect l="0" t="0" r="0" b="0"/>
              <a:pathLst>
                <a:path w="7083" h="7083" extrusionOk="0">
                  <a:moveTo>
                    <a:pt x="5544" y="0"/>
                  </a:moveTo>
                  <a:lnTo>
                    <a:pt x="538" y="5984"/>
                  </a:lnTo>
                  <a:lnTo>
                    <a:pt x="0" y="7083"/>
                  </a:lnTo>
                  <a:lnTo>
                    <a:pt x="1099" y="6546"/>
                  </a:lnTo>
                  <a:lnTo>
                    <a:pt x="7083" y="1539"/>
                  </a:lnTo>
                  <a:lnTo>
                    <a:pt x="5544"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43" name="Shape 443"/>
            <p:cNvSpPr/>
            <p:nvPr/>
          </p:nvSpPr>
          <p:spPr>
            <a:xfrm>
              <a:off x="2858700" y="1627175"/>
              <a:ext cx="176475" cy="176475"/>
            </a:xfrm>
            <a:custGeom>
              <a:avLst/>
              <a:gdLst/>
              <a:ahLst/>
              <a:cxnLst/>
              <a:rect l="0" t="0" r="0" b="0"/>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44" name="Shape 444"/>
            <p:cNvSpPr/>
            <p:nvPr/>
          </p:nvSpPr>
          <p:spPr>
            <a:xfrm>
              <a:off x="2663325" y="1702275"/>
              <a:ext cx="296750" cy="296775"/>
            </a:xfrm>
            <a:custGeom>
              <a:avLst/>
              <a:gdLst/>
              <a:ahLst/>
              <a:cxnLst/>
              <a:rect l="0" t="0" r="0" b="0"/>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sp>
        <p:nvSpPr>
          <p:cNvPr id="445" name="Shape 445"/>
          <p:cNvSpPr/>
          <p:nvPr/>
        </p:nvSpPr>
        <p:spPr>
          <a:xfrm>
            <a:off x="2710756" y="1733333"/>
            <a:ext cx="265107" cy="265091"/>
          </a:xfrm>
          <a:custGeom>
            <a:avLst/>
            <a:gdLst/>
            <a:ahLst/>
            <a:cxnLst/>
            <a:rect l="0" t="0" r="0" b="0"/>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nvGrpSpPr>
          <p:cNvPr id="446" name="Shape 446"/>
          <p:cNvGrpSpPr/>
          <p:nvPr/>
        </p:nvGrpSpPr>
        <p:grpSpPr>
          <a:xfrm>
            <a:off x="3170013" y="1698667"/>
            <a:ext cx="236076" cy="334386"/>
            <a:chOff x="3984000" y="1594200"/>
            <a:chExt cx="357800" cy="506800"/>
          </a:xfrm>
        </p:grpSpPr>
        <p:sp>
          <p:nvSpPr>
            <p:cNvPr id="447" name="Shape 447"/>
            <p:cNvSpPr/>
            <p:nvPr/>
          </p:nvSpPr>
          <p:spPr>
            <a:xfrm>
              <a:off x="3984000" y="1597875"/>
              <a:ext cx="44575" cy="503125"/>
            </a:xfrm>
            <a:custGeom>
              <a:avLst/>
              <a:gdLst/>
              <a:ahLst/>
              <a:cxnLst/>
              <a:rect l="0" t="0" r="0" b="0"/>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48" name="Shape 448"/>
            <p:cNvSpPr/>
            <p:nvPr/>
          </p:nvSpPr>
          <p:spPr>
            <a:xfrm>
              <a:off x="4041375" y="1594200"/>
              <a:ext cx="300425" cy="229600"/>
            </a:xfrm>
            <a:custGeom>
              <a:avLst/>
              <a:gdLst/>
              <a:ahLst/>
              <a:cxnLst/>
              <a:rect l="0" t="0" r="0" b="0"/>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449" name="Shape 449"/>
          <p:cNvGrpSpPr/>
          <p:nvPr/>
        </p:nvGrpSpPr>
        <p:grpSpPr>
          <a:xfrm>
            <a:off x="3577291" y="1770371"/>
            <a:ext cx="311029" cy="190979"/>
            <a:chOff x="4601275" y="1702875"/>
            <a:chExt cx="471400" cy="289450"/>
          </a:xfrm>
        </p:grpSpPr>
        <p:sp>
          <p:nvSpPr>
            <p:cNvPr id="450" name="Shape 450"/>
            <p:cNvSpPr/>
            <p:nvPr/>
          </p:nvSpPr>
          <p:spPr>
            <a:xfrm>
              <a:off x="4816200" y="1702875"/>
              <a:ext cx="41550" cy="41550"/>
            </a:xfrm>
            <a:custGeom>
              <a:avLst/>
              <a:gdLst/>
              <a:ahLst/>
              <a:cxnLst/>
              <a:rect l="0" t="0" r="0" b="0"/>
              <a:pathLst>
                <a:path w="1662" h="1662" extrusionOk="0">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51" name="Shape 451"/>
            <p:cNvSpPr/>
            <p:nvPr/>
          </p:nvSpPr>
          <p:spPr>
            <a:xfrm>
              <a:off x="5031125" y="1757225"/>
              <a:ext cx="41550" cy="41550"/>
            </a:xfrm>
            <a:custGeom>
              <a:avLst/>
              <a:gdLst/>
              <a:ahLst/>
              <a:cxnLst/>
              <a:rect l="0" t="0" r="0" b="0"/>
              <a:pathLst>
                <a:path w="1662" h="1662" extrusionOk="0">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52" name="Shape 452"/>
            <p:cNvSpPr/>
            <p:nvPr/>
          </p:nvSpPr>
          <p:spPr>
            <a:xfrm>
              <a:off x="4634875" y="1756000"/>
              <a:ext cx="404225" cy="178325"/>
            </a:xfrm>
            <a:custGeom>
              <a:avLst/>
              <a:gdLst/>
              <a:ahLst/>
              <a:cxnLst/>
              <a:rect l="0" t="0" r="0" b="0"/>
              <a:pathLst>
                <a:path w="16169" h="7133" extrusionOk="0">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53" name="Shape 453"/>
            <p:cNvSpPr/>
            <p:nvPr/>
          </p:nvSpPr>
          <p:spPr>
            <a:xfrm>
              <a:off x="4601275" y="1757225"/>
              <a:ext cx="41550" cy="41550"/>
            </a:xfrm>
            <a:custGeom>
              <a:avLst/>
              <a:gdLst/>
              <a:ahLst/>
              <a:cxnLst/>
              <a:rect l="0" t="0" r="0" b="0"/>
              <a:pathLst>
                <a:path w="1662" h="1662" extrusionOk="0">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54" name="Shape 454"/>
            <p:cNvSpPr/>
            <p:nvPr/>
          </p:nvSpPr>
          <p:spPr>
            <a:xfrm>
              <a:off x="4673325" y="1947725"/>
              <a:ext cx="327300" cy="44600"/>
            </a:xfrm>
            <a:custGeom>
              <a:avLst/>
              <a:gdLst/>
              <a:ahLst/>
              <a:cxnLst/>
              <a:rect l="0" t="0" r="0" b="0"/>
              <a:pathLst>
                <a:path w="13092" h="1784" extrusionOk="0">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455" name="Shape 455"/>
          <p:cNvGrpSpPr/>
          <p:nvPr/>
        </p:nvGrpSpPr>
        <p:grpSpPr>
          <a:xfrm>
            <a:off x="4036958" y="1723640"/>
            <a:ext cx="281206" cy="284439"/>
            <a:chOff x="5297950" y="1632050"/>
            <a:chExt cx="426200" cy="431100"/>
          </a:xfrm>
        </p:grpSpPr>
        <p:sp>
          <p:nvSpPr>
            <p:cNvPr id="456" name="Shape 456"/>
            <p:cNvSpPr/>
            <p:nvPr/>
          </p:nvSpPr>
          <p:spPr>
            <a:xfrm>
              <a:off x="5404800" y="1936125"/>
              <a:ext cx="212500" cy="127025"/>
            </a:xfrm>
            <a:custGeom>
              <a:avLst/>
              <a:gdLst/>
              <a:ahLst/>
              <a:cxnLst/>
              <a:rect l="0" t="0" r="0" b="0"/>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57" name="Shape 457"/>
            <p:cNvSpPr/>
            <p:nvPr/>
          </p:nvSpPr>
          <p:spPr>
            <a:xfrm>
              <a:off x="5297950" y="1632050"/>
              <a:ext cx="426200" cy="294950"/>
            </a:xfrm>
            <a:custGeom>
              <a:avLst/>
              <a:gdLst/>
              <a:ahLst/>
              <a:cxnLst/>
              <a:rect l="0" t="0" r="0" b="0"/>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458" name="Shape 458"/>
          <p:cNvGrpSpPr/>
          <p:nvPr/>
        </p:nvGrpSpPr>
        <p:grpSpPr>
          <a:xfrm>
            <a:off x="4480904" y="1715195"/>
            <a:ext cx="282823" cy="301347"/>
            <a:chOff x="5970800" y="1619250"/>
            <a:chExt cx="428650" cy="456725"/>
          </a:xfrm>
        </p:grpSpPr>
        <p:sp>
          <p:nvSpPr>
            <p:cNvPr id="459" name="Shape 459"/>
            <p:cNvSpPr/>
            <p:nvPr/>
          </p:nvSpPr>
          <p:spPr>
            <a:xfrm>
              <a:off x="5970800" y="1674200"/>
              <a:ext cx="377975" cy="377950"/>
            </a:xfrm>
            <a:custGeom>
              <a:avLst/>
              <a:gdLst/>
              <a:ahLst/>
              <a:cxnLst/>
              <a:rect l="0" t="0" r="0" b="0"/>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60" name="Shape 460"/>
            <p:cNvSpPr/>
            <p:nvPr/>
          </p:nvSpPr>
          <p:spPr>
            <a:xfrm>
              <a:off x="6068500" y="1771875"/>
              <a:ext cx="182575" cy="182600"/>
            </a:xfrm>
            <a:custGeom>
              <a:avLst/>
              <a:gdLst/>
              <a:ahLst/>
              <a:cxnLst/>
              <a:rect l="0" t="0" r="0" b="0"/>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61" name="Shape 461"/>
            <p:cNvSpPr/>
            <p:nvPr/>
          </p:nvSpPr>
          <p:spPr>
            <a:xfrm>
              <a:off x="5981175" y="2005125"/>
              <a:ext cx="75125" cy="70850"/>
            </a:xfrm>
            <a:custGeom>
              <a:avLst/>
              <a:gdLst/>
              <a:ahLst/>
              <a:cxnLst/>
              <a:rect l="0" t="0" r="0" b="0"/>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62" name="Shape 462"/>
            <p:cNvSpPr/>
            <p:nvPr/>
          </p:nvSpPr>
          <p:spPr>
            <a:xfrm>
              <a:off x="6263875" y="2005125"/>
              <a:ext cx="74525" cy="70850"/>
            </a:xfrm>
            <a:custGeom>
              <a:avLst/>
              <a:gdLst/>
              <a:ahLst/>
              <a:cxnLst/>
              <a:rect l="0" t="0" r="0" b="0"/>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63" name="Shape 463"/>
            <p:cNvSpPr/>
            <p:nvPr/>
          </p:nvSpPr>
          <p:spPr>
            <a:xfrm>
              <a:off x="6147875" y="1619250"/>
              <a:ext cx="251575" cy="255850"/>
            </a:xfrm>
            <a:custGeom>
              <a:avLst/>
              <a:gdLst/>
              <a:ahLst/>
              <a:cxnLst/>
              <a:rect l="0" t="0" r="0" b="0"/>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464" name="Shape 464"/>
          <p:cNvGrpSpPr/>
          <p:nvPr/>
        </p:nvGrpSpPr>
        <p:grpSpPr>
          <a:xfrm>
            <a:off x="4912776" y="1711566"/>
            <a:ext cx="317050" cy="289256"/>
            <a:chOff x="6625350" y="1613750"/>
            <a:chExt cx="480525" cy="438400"/>
          </a:xfrm>
        </p:grpSpPr>
        <p:sp>
          <p:nvSpPr>
            <p:cNvPr id="465" name="Shape 465"/>
            <p:cNvSpPr/>
            <p:nvPr/>
          </p:nvSpPr>
          <p:spPr>
            <a:xfrm>
              <a:off x="6670525" y="1887275"/>
              <a:ext cx="117875" cy="164875"/>
            </a:xfrm>
            <a:custGeom>
              <a:avLst/>
              <a:gdLst/>
              <a:ahLst/>
              <a:cxnLst/>
              <a:rect l="0" t="0" r="0" b="0"/>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66" name="Shape 466"/>
            <p:cNvSpPr/>
            <p:nvPr/>
          </p:nvSpPr>
          <p:spPr>
            <a:xfrm>
              <a:off x="7075950" y="1754175"/>
              <a:ext cx="29925" cy="99550"/>
            </a:xfrm>
            <a:custGeom>
              <a:avLst/>
              <a:gdLst/>
              <a:ahLst/>
              <a:cxnLst/>
              <a:rect l="0" t="0" r="0" b="0"/>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67" name="Shape 467"/>
            <p:cNvSpPr/>
            <p:nvPr/>
          </p:nvSpPr>
          <p:spPr>
            <a:xfrm>
              <a:off x="6625350" y="1729750"/>
              <a:ext cx="97700" cy="147175"/>
            </a:xfrm>
            <a:custGeom>
              <a:avLst/>
              <a:gdLst/>
              <a:ahLst/>
              <a:cxnLst/>
              <a:rect l="0" t="0" r="0" b="0"/>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68" name="Shape 468"/>
            <p:cNvSpPr/>
            <p:nvPr/>
          </p:nvSpPr>
          <p:spPr>
            <a:xfrm>
              <a:off x="6736475" y="1638175"/>
              <a:ext cx="279650" cy="330325"/>
            </a:xfrm>
            <a:custGeom>
              <a:avLst/>
              <a:gdLst/>
              <a:ahLst/>
              <a:cxnLst/>
              <a:rect l="0" t="0" r="0" b="0"/>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69" name="Shape 469"/>
            <p:cNvSpPr/>
            <p:nvPr/>
          </p:nvSpPr>
          <p:spPr>
            <a:xfrm>
              <a:off x="7029550" y="1613750"/>
              <a:ext cx="34200" cy="379800"/>
            </a:xfrm>
            <a:custGeom>
              <a:avLst/>
              <a:gdLst/>
              <a:ahLst/>
              <a:cxnLst/>
              <a:rect l="0" t="0" r="0" b="0"/>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470" name="Shape 470"/>
          <p:cNvGrpSpPr/>
          <p:nvPr/>
        </p:nvGrpSpPr>
        <p:grpSpPr>
          <a:xfrm>
            <a:off x="944623" y="2182102"/>
            <a:ext cx="239309" cy="257041"/>
            <a:chOff x="611175" y="2326900"/>
            <a:chExt cx="362700" cy="389575"/>
          </a:xfrm>
        </p:grpSpPr>
        <p:sp>
          <p:nvSpPr>
            <p:cNvPr id="471" name="Shape 471"/>
            <p:cNvSpPr/>
            <p:nvPr/>
          </p:nvSpPr>
          <p:spPr>
            <a:xfrm>
              <a:off x="611175" y="2326900"/>
              <a:ext cx="362700" cy="389575"/>
            </a:xfrm>
            <a:custGeom>
              <a:avLst/>
              <a:gdLst/>
              <a:ahLst/>
              <a:cxnLst/>
              <a:rect l="0" t="0" r="0" b="0"/>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72" name="Shape 472"/>
            <p:cNvSpPr/>
            <p:nvPr/>
          </p:nvSpPr>
          <p:spPr>
            <a:xfrm>
              <a:off x="794950" y="2500900"/>
              <a:ext cx="24450" cy="23850"/>
            </a:xfrm>
            <a:custGeom>
              <a:avLst/>
              <a:gdLst/>
              <a:ahLst/>
              <a:cxnLst/>
              <a:rect l="0" t="0" r="0" b="0"/>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73" name="Shape 473"/>
            <p:cNvSpPr/>
            <p:nvPr/>
          </p:nvSpPr>
          <p:spPr>
            <a:xfrm>
              <a:off x="754650" y="2381250"/>
              <a:ext cx="75750" cy="14050"/>
            </a:xfrm>
            <a:custGeom>
              <a:avLst/>
              <a:gdLst/>
              <a:ahLst/>
              <a:cxnLst/>
              <a:rect l="0" t="0" r="0" b="0"/>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74" name="Shape 474"/>
            <p:cNvSpPr/>
            <p:nvPr/>
          </p:nvSpPr>
          <p:spPr>
            <a:xfrm>
              <a:off x="765025" y="2453900"/>
              <a:ext cx="31175" cy="31150"/>
            </a:xfrm>
            <a:custGeom>
              <a:avLst/>
              <a:gdLst/>
              <a:ahLst/>
              <a:cxnLst/>
              <a:rect l="0" t="0" r="0" b="0"/>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sp>
        <p:nvSpPr>
          <p:cNvPr id="475" name="Shape 475"/>
          <p:cNvSpPr/>
          <p:nvPr/>
        </p:nvSpPr>
        <p:spPr>
          <a:xfrm>
            <a:off x="1382934" y="2184525"/>
            <a:ext cx="252208" cy="252208"/>
          </a:xfrm>
          <a:custGeom>
            <a:avLst/>
            <a:gdLst/>
            <a:ahLst/>
            <a:cxnLst/>
            <a:rect l="0" t="0" r="0" b="0"/>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76" name="Shape 476"/>
          <p:cNvSpPr/>
          <p:nvPr/>
        </p:nvSpPr>
        <p:spPr>
          <a:xfrm>
            <a:off x="1827691" y="2184525"/>
            <a:ext cx="252208" cy="252208"/>
          </a:xfrm>
          <a:custGeom>
            <a:avLst/>
            <a:gdLst/>
            <a:ahLst/>
            <a:cxnLst/>
            <a:rect l="0" t="0" r="0" b="0"/>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77" name="Shape 477"/>
          <p:cNvSpPr/>
          <p:nvPr/>
        </p:nvSpPr>
        <p:spPr>
          <a:xfrm>
            <a:off x="2272448" y="2184525"/>
            <a:ext cx="252208" cy="252208"/>
          </a:xfrm>
          <a:custGeom>
            <a:avLst/>
            <a:gdLst/>
            <a:ahLst/>
            <a:cxnLst/>
            <a:rect l="0" t="0" r="0" b="0"/>
            <a:pathLst>
              <a:path w="15290" h="15290" extrusionOk="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nvGrpSpPr>
          <p:cNvPr id="478" name="Shape 478"/>
          <p:cNvGrpSpPr/>
          <p:nvPr/>
        </p:nvGrpSpPr>
        <p:grpSpPr>
          <a:xfrm>
            <a:off x="2776014" y="2141013"/>
            <a:ext cx="134566" cy="336003"/>
            <a:chOff x="3386850" y="2264625"/>
            <a:chExt cx="203950" cy="509250"/>
          </a:xfrm>
        </p:grpSpPr>
        <p:sp>
          <p:nvSpPr>
            <p:cNvPr id="479" name="Shape 479"/>
            <p:cNvSpPr/>
            <p:nvPr/>
          </p:nvSpPr>
          <p:spPr>
            <a:xfrm>
              <a:off x="3386850" y="2370850"/>
              <a:ext cx="203950" cy="403025"/>
            </a:xfrm>
            <a:custGeom>
              <a:avLst/>
              <a:gdLst/>
              <a:ahLst/>
              <a:cxnLst/>
              <a:rect l="0" t="0" r="0" b="0"/>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80" name="Shape 480"/>
            <p:cNvSpPr/>
            <p:nvPr/>
          </p:nvSpPr>
          <p:spPr>
            <a:xfrm>
              <a:off x="3446075" y="2264625"/>
              <a:ext cx="85500" cy="94050"/>
            </a:xfrm>
            <a:custGeom>
              <a:avLst/>
              <a:gdLst/>
              <a:ahLst/>
              <a:cxnLst/>
              <a:rect l="0" t="0" r="0" b="0"/>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481" name="Shape 481"/>
          <p:cNvGrpSpPr/>
          <p:nvPr/>
        </p:nvGrpSpPr>
        <p:grpSpPr>
          <a:xfrm>
            <a:off x="3677614" y="2183719"/>
            <a:ext cx="110384" cy="250592"/>
            <a:chOff x="4753325" y="2329350"/>
            <a:chExt cx="167300" cy="379800"/>
          </a:xfrm>
        </p:grpSpPr>
        <p:sp>
          <p:nvSpPr>
            <p:cNvPr id="482" name="Shape 482"/>
            <p:cNvSpPr/>
            <p:nvPr/>
          </p:nvSpPr>
          <p:spPr>
            <a:xfrm>
              <a:off x="4753325" y="2424600"/>
              <a:ext cx="167300" cy="284550"/>
            </a:xfrm>
            <a:custGeom>
              <a:avLst/>
              <a:gdLst/>
              <a:ahLst/>
              <a:cxnLst/>
              <a:rect l="0" t="0" r="0" b="0"/>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83" name="Shape 483"/>
            <p:cNvSpPr/>
            <p:nvPr/>
          </p:nvSpPr>
          <p:spPr>
            <a:xfrm>
              <a:off x="4798500" y="2329350"/>
              <a:ext cx="76950" cy="84275"/>
            </a:xfrm>
            <a:custGeom>
              <a:avLst/>
              <a:gdLst/>
              <a:ahLst/>
              <a:cxnLst/>
              <a:rect l="0" t="0" r="0" b="0"/>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484" name="Shape 484"/>
          <p:cNvGrpSpPr/>
          <p:nvPr/>
        </p:nvGrpSpPr>
        <p:grpSpPr>
          <a:xfrm>
            <a:off x="3230830" y="2142613"/>
            <a:ext cx="114442" cy="332786"/>
            <a:chOff x="4076175" y="2267050"/>
            <a:chExt cx="173450" cy="504375"/>
          </a:xfrm>
        </p:grpSpPr>
        <p:sp>
          <p:nvSpPr>
            <p:cNvPr id="485" name="Shape 485"/>
            <p:cNvSpPr/>
            <p:nvPr/>
          </p:nvSpPr>
          <p:spPr>
            <a:xfrm>
              <a:off x="4122600" y="2267050"/>
              <a:ext cx="80600" cy="91625"/>
            </a:xfrm>
            <a:custGeom>
              <a:avLst/>
              <a:gdLst/>
              <a:ahLst/>
              <a:cxnLst/>
              <a:rect l="0" t="0" r="0" b="0"/>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86" name="Shape 486"/>
            <p:cNvSpPr/>
            <p:nvPr/>
          </p:nvSpPr>
          <p:spPr>
            <a:xfrm>
              <a:off x="4076175" y="2370250"/>
              <a:ext cx="173450" cy="401175"/>
            </a:xfrm>
            <a:custGeom>
              <a:avLst/>
              <a:gdLst/>
              <a:ahLst/>
              <a:cxnLst/>
              <a:rect l="0" t="0" r="0" b="0"/>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sp>
        <p:nvSpPr>
          <p:cNvPr id="487" name="Shape 487"/>
          <p:cNvSpPr/>
          <p:nvPr/>
        </p:nvSpPr>
        <p:spPr>
          <a:xfrm>
            <a:off x="4051478" y="2177679"/>
            <a:ext cx="252208" cy="265899"/>
          </a:xfrm>
          <a:custGeom>
            <a:avLst/>
            <a:gdLst/>
            <a:ahLst/>
            <a:cxnLst/>
            <a:rect l="0" t="0" r="0" b="0"/>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nvGrpSpPr>
          <p:cNvPr id="488" name="Shape 488"/>
          <p:cNvGrpSpPr/>
          <p:nvPr/>
        </p:nvGrpSpPr>
        <p:grpSpPr>
          <a:xfrm>
            <a:off x="4483725" y="2182498"/>
            <a:ext cx="277181" cy="256233"/>
            <a:chOff x="5975075" y="2327500"/>
            <a:chExt cx="420100" cy="388350"/>
          </a:xfrm>
        </p:grpSpPr>
        <p:sp>
          <p:nvSpPr>
            <p:cNvPr id="489" name="Shape 489"/>
            <p:cNvSpPr/>
            <p:nvPr/>
          </p:nvSpPr>
          <p:spPr>
            <a:xfrm>
              <a:off x="5975075" y="2474650"/>
              <a:ext cx="98325" cy="220450"/>
            </a:xfrm>
            <a:custGeom>
              <a:avLst/>
              <a:gdLst/>
              <a:ahLst/>
              <a:cxnLst/>
              <a:rect l="0" t="0" r="0" b="0"/>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90" name="Shape 490"/>
            <p:cNvSpPr/>
            <p:nvPr/>
          </p:nvSpPr>
          <p:spPr>
            <a:xfrm>
              <a:off x="6088025" y="2327500"/>
              <a:ext cx="307150" cy="388350"/>
            </a:xfrm>
            <a:custGeom>
              <a:avLst/>
              <a:gdLst/>
              <a:ahLst/>
              <a:cxnLst/>
              <a:rect l="0" t="0" r="0" b="0"/>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491" name="Shape 491"/>
          <p:cNvGrpSpPr/>
          <p:nvPr/>
        </p:nvGrpSpPr>
        <p:grpSpPr>
          <a:xfrm>
            <a:off x="4982055" y="2174845"/>
            <a:ext cx="170030" cy="277181"/>
            <a:chOff x="6730350" y="2315900"/>
            <a:chExt cx="257700" cy="420100"/>
          </a:xfrm>
        </p:grpSpPr>
        <p:sp>
          <p:nvSpPr>
            <p:cNvPr id="492" name="Shape 492"/>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93" name="Shape 493"/>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94" name="Shape 494"/>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95" name="Shape 495"/>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96" name="Shape 496"/>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497" name="Shape 497"/>
          <p:cNvGrpSpPr/>
          <p:nvPr/>
        </p:nvGrpSpPr>
        <p:grpSpPr>
          <a:xfrm>
            <a:off x="1021160" y="2598255"/>
            <a:ext cx="86235" cy="314246"/>
            <a:chOff x="727175" y="2957625"/>
            <a:chExt cx="130700" cy="476275"/>
          </a:xfrm>
        </p:grpSpPr>
        <p:sp>
          <p:nvSpPr>
            <p:cNvPr id="498" name="Shape 498"/>
            <p:cNvSpPr/>
            <p:nvPr/>
          </p:nvSpPr>
          <p:spPr>
            <a:xfrm>
              <a:off x="727175" y="2957625"/>
              <a:ext cx="130700" cy="476275"/>
            </a:xfrm>
            <a:custGeom>
              <a:avLst/>
              <a:gdLst/>
              <a:ahLst/>
              <a:cxnLst/>
              <a:rect l="0" t="0" r="0" b="0"/>
              <a:pathLst>
                <a:path w="5228" h="19051" extrusionOk="0">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99" name="Shape 499"/>
            <p:cNvSpPr/>
            <p:nvPr/>
          </p:nvSpPr>
          <p:spPr>
            <a:xfrm>
              <a:off x="751600" y="3090125"/>
              <a:ext cx="81850" cy="319350"/>
            </a:xfrm>
            <a:custGeom>
              <a:avLst/>
              <a:gdLst/>
              <a:ahLst/>
              <a:cxnLst/>
              <a:rect l="0" t="0" r="0" b="0"/>
              <a:pathLst>
                <a:path w="3274" h="12774" extrusionOk="0">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sp>
        <p:nvSpPr>
          <p:cNvPr id="500" name="Shape 500"/>
          <p:cNvSpPr/>
          <p:nvPr/>
        </p:nvSpPr>
        <p:spPr>
          <a:xfrm>
            <a:off x="1821654" y="2585786"/>
            <a:ext cx="264282" cy="339219"/>
          </a:xfrm>
          <a:custGeom>
            <a:avLst/>
            <a:gdLst/>
            <a:ahLst/>
            <a:cxnLst/>
            <a:rect l="0" t="0" r="0" b="0"/>
            <a:pathLst>
              <a:path w="16022" h="20565" extrusionOk="0">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01" name="Shape 501"/>
          <p:cNvSpPr/>
          <p:nvPr/>
        </p:nvSpPr>
        <p:spPr>
          <a:xfrm>
            <a:off x="1411140" y="2585786"/>
            <a:ext cx="195795" cy="339219"/>
          </a:xfrm>
          <a:custGeom>
            <a:avLst/>
            <a:gdLst/>
            <a:ahLst/>
            <a:cxnLst/>
            <a:rect l="0" t="0" r="0" b="0"/>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nvGrpSpPr>
          <p:cNvPr id="502" name="Shape 502"/>
          <p:cNvGrpSpPr/>
          <p:nvPr/>
        </p:nvGrpSpPr>
        <p:grpSpPr>
          <a:xfrm>
            <a:off x="2245848" y="2608317"/>
            <a:ext cx="305388" cy="294105"/>
            <a:chOff x="2583325" y="2972875"/>
            <a:chExt cx="462850" cy="445750"/>
          </a:xfrm>
        </p:grpSpPr>
        <p:sp>
          <p:nvSpPr>
            <p:cNvPr id="503" name="Shape 503"/>
            <p:cNvSpPr/>
            <p:nvPr/>
          </p:nvSpPr>
          <p:spPr>
            <a:xfrm>
              <a:off x="2701775" y="3323350"/>
              <a:ext cx="225950" cy="95275"/>
            </a:xfrm>
            <a:custGeom>
              <a:avLst/>
              <a:gdLst/>
              <a:ahLst/>
              <a:cxnLst/>
              <a:rect l="0" t="0" r="0" b="0"/>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04" name="Shape 504"/>
            <p:cNvSpPr/>
            <p:nvPr/>
          </p:nvSpPr>
          <p:spPr>
            <a:xfrm>
              <a:off x="2583325" y="2972875"/>
              <a:ext cx="462850" cy="337075"/>
            </a:xfrm>
            <a:custGeom>
              <a:avLst/>
              <a:gdLst/>
              <a:ahLst/>
              <a:cxnLst/>
              <a:rect l="0" t="0" r="0" b="0"/>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505" name="Shape 505"/>
          <p:cNvGrpSpPr/>
          <p:nvPr/>
        </p:nvGrpSpPr>
        <p:grpSpPr>
          <a:xfrm>
            <a:off x="2680128" y="2652243"/>
            <a:ext cx="326337" cy="206269"/>
            <a:chOff x="3241525" y="3039450"/>
            <a:chExt cx="494600" cy="312625"/>
          </a:xfrm>
        </p:grpSpPr>
        <p:sp>
          <p:nvSpPr>
            <p:cNvPr id="506" name="Shape 506"/>
            <p:cNvSpPr/>
            <p:nvPr/>
          </p:nvSpPr>
          <p:spPr>
            <a:xfrm>
              <a:off x="3241525" y="3039450"/>
              <a:ext cx="494600" cy="312625"/>
            </a:xfrm>
            <a:custGeom>
              <a:avLst/>
              <a:gdLst/>
              <a:ahLst/>
              <a:cxnLst/>
              <a:rect l="0" t="0" r="0" b="0"/>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07" name="Shape 507"/>
            <p:cNvSpPr/>
            <p:nvPr/>
          </p:nvSpPr>
          <p:spPr>
            <a:xfrm>
              <a:off x="3384400" y="3091350"/>
              <a:ext cx="208850" cy="208825"/>
            </a:xfrm>
            <a:custGeom>
              <a:avLst/>
              <a:gdLst/>
              <a:ahLst/>
              <a:cxnLst/>
              <a:rect l="0" t="0" r="0" b="0"/>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sp>
        <p:nvSpPr>
          <p:cNvPr id="508" name="Shape 508"/>
          <p:cNvSpPr/>
          <p:nvPr/>
        </p:nvSpPr>
        <p:spPr>
          <a:xfrm>
            <a:off x="3592617" y="2615197"/>
            <a:ext cx="280415" cy="280398"/>
          </a:xfrm>
          <a:custGeom>
            <a:avLst/>
            <a:gdLst/>
            <a:ahLst/>
            <a:cxnLst/>
            <a:rect l="0" t="0" r="0" b="0"/>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nvGrpSpPr>
          <p:cNvPr id="509" name="Shape 509"/>
          <p:cNvGrpSpPr/>
          <p:nvPr/>
        </p:nvGrpSpPr>
        <p:grpSpPr>
          <a:xfrm>
            <a:off x="4008751" y="2630486"/>
            <a:ext cx="337619" cy="249783"/>
            <a:chOff x="5255200" y="3006475"/>
            <a:chExt cx="511700" cy="378575"/>
          </a:xfrm>
        </p:grpSpPr>
        <p:sp>
          <p:nvSpPr>
            <p:cNvPr id="510" name="Shape 510"/>
            <p:cNvSpPr/>
            <p:nvPr/>
          </p:nvSpPr>
          <p:spPr>
            <a:xfrm>
              <a:off x="5255200" y="3006475"/>
              <a:ext cx="349900" cy="349875"/>
            </a:xfrm>
            <a:custGeom>
              <a:avLst/>
              <a:gdLst/>
              <a:ahLst/>
              <a:cxnLst/>
              <a:rect l="0" t="0" r="0" b="0"/>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11" name="Shape 511"/>
            <p:cNvSpPr/>
            <p:nvPr/>
          </p:nvSpPr>
          <p:spPr>
            <a:xfrm>
              <a:off x="5567825" y="3185975"/>
              <a:ext cx="199075" cy="199075"/>
            </a:xfrm>
            <a:custGeom>
              <a:avLst/>
              <a:gdLst/>
              <a:ahLst/>
              <a:cxnLst/>
              <a:rect l="0" t="0" r="0" b="0"/>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512" name="Shape 512"/>
          <p:cNvGrpSpPr/>
          <p:nvPr/>
        </p:nvGrpSpPr>
        <p:grpSpPr>
          <a:xfrm>
            <a:off x="3151473" y="2615987"/>
            <a:ext cx="273157" cy="278781"/>
            <a:chOff x="3955900" y="2984500"/>
            <a:chExt cx="414000" cy="422525"/>
          </a:xfrm>
        </p:grpSpPr>
        <p:sp>
          <p:nvSpPr>
            <p:cNvPr id="513" name="Shape 513"/>
            <p:cNvSpPr/>
            <p:nvPr/>
          </p:nvSpPr>
          <p:spPr>
            <a:xfrm>
              <a:off x="3955900" y="2984500"/>
              <a:ext cx="315700" cy="315675"/>
            </a:xfrm>
            <a:custGeom>
              <a:avLst/>
              <a:gdLst/>
              <a:ahLst/>
              <a:cxnLst/>
              <a:rect l="0" t="0" r="0" b="0"/>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14" name="Shape 514"/>
            <p:cNvSpPr/>
            <p:nvPr/>
          </p:nvSpPr>
          <p:spPr>
            <a:xfrm>
              <a:off x="3992525" y="3021125"/>
              <a:ext cx="242425" cy="242425"/>
            </a:xfrm>
            <a:custGeom>
              <a:avLst/>
              <a:gdLst/>
              <a:ahLst/>
              <a:cxnLst/>
              <a:rect l="0" t="0" r="0" b="0"/>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15" name="Shape 515"/>
            <p:cNvSpPr/>
            <p:nvPr/>
          </p:nvSpPr>
          <p:spPr>
            <a:xfrm>
              <a:off x="4215400" y="3253150"/>
              <a:ext cx="154500" cy="153875"/>
            </a:xfrm>
            <a:custGeom>
              <a:avLst/>
              <a:gdLst/>
              <a:ahLst/>
              <a:cxnLst/>
              <a:rect l="0" t="0" r="0" b="0"/>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sp>
        <p:nvSpPr>
          <p:cNvPr id="516" name="Shape 516"/>
          <p:cNvSpPr/>
          <p:nvPr/>
        </p:nvSpPr>
        <p:spPr>
          <a:xfrm>
            <a:off x="913203" y="3080096"/>
            <a:ext cx="305371" cy="240117"/>
          </a:xfrm>
          <a:custGeom>
            <a:avLst/>
            <a:gdLst/>
            <a:ahLst/>
            <a:cxnLst/>
            <a:rect l="0" t="0" r="0" b="0"/>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17" name="Shape 517"/>
          <p:cNvSpPr/>
          <p:nvPr/>
        </p:nvSpPr>
        <p:spPr>
          <a:xfrm>
            <a:off x="4515980" y="2602298"/>
            <a:ext cx="212719" cy="306196"/>
          </a:xfrm>
          <a:custGeom>
            <a:avLst/>
            <a:gdLst/>
            <a:ahLst/>
            <a:cxnLst/>
            <a:rect l="0" t="0" r="0" b="0"/>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nvGrpSpPr>
          <p:cNvPr id="518" name="Shape 518"/>
          <p:cNvGrpSpPr/>
          <p:nvPr/>
        </p:nvGrpSpPr>
        <p:grpSpPr>
          <a:xfrm>
            <a:off x="4962723" y="2611946"/>
            <a:ext cx="208694" cy="296530"/>
            <a:chOff x="6701050" y="2978375"/>
            <a:chExt cx="316300" cy="449425"/>
          </a:xfrm>
        </p:grpSpPr>
        <p:sp>
          <p:nvSpPr>
            <p:cNvPr id="519" name="Shape 519"/>
            <p:cNvSpPr/>
            <p:nvPr/>
          </p:nvSpPr>
          <p:spPr>
            <a:xfrm>
              <a:off x="6701050" y="2978375"/>
              <a:ext cx="316300" cy="78175"/>
            </a:xfrm>
            <a:custGeom>
              <a:avLst/>
              <a:gdLst/>
              <a:ahLst/>
              <a:cxnLst/>
              <a:rect l="0" t="0" r="0" b="0"/>
              <a:pathLst>
                <a:path w="12652" h="3127" extrusionOk="0">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20" name="Shape 520"/>
            <p:cNvSpPr/>
            <p:nvPr/>
          </p:nvSpPr>
          <p:spPr>
            <a:xfrm>
              <a:off x="6713875" y="3068750"/>
              <a:ext cx="290650" cy="359050"/>
            </a:xfrm>
            <a:custGeom>
              <a:avLst/>
              <a:gdLst/>
              <a:ahLst/>
              <a:cxnLst/>
              <a:rect l="0" t="0" r="0" b="0"/>
              <a:pathLst>
                <a:path w="11626" h="14362" extrusionOk="0">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521" name="Shape 521"/>
          <p:cNvGrpSpPr/>
          <p:nvPr/>
        </p:nvGrpSpPr>
        <p:grpSpPr>
          <a:xfrm>
            <a:off x="1360363" y="3100214"/>
            <a:ext cx="297338" cy="199836"/>
            <a:chOff x="1241275" y="3718400"/>
            <a:chExt cx="450650" cy="302875"/>
          </a:xfrm>
        </p:grpSpPr>
        <p:sp>
          <p:nvSpPr>
            <p:cNvPr id="522" name="Shape 522"/>
            <p:cNvSpPr/>
            <p:nvPr/>
          </p:nvSpPr>
          <p:spPr>
            <a:xfrm>
              <a:off x="1241275" y="3718400"/>
              <a:ext cx="450650" cy="302875"/>
            </a:xfrm>
            <a:custGeom>
              <a:avLst/>
              <a:gdLst/>
              <a:ahLst/>
              <a:cxnLst/>
              <a:rect l="0" t="0" r="0" b="0"/>
              <a:pathLst>
                <a:path w="18026" h="12115" extrusionOk="0">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23" name="Shape 523"/>
            <p:cNvSpPr/>
            <p:nvPr/>
          </p:nvSpPr>
          <p:spPr>
            <a:xfrm>
              <a:off x="1293175" y="3895475"/>
              <a:ext cx="174050" cy="12225"/>
            </a:xfrm>
            <a:custGeom>
              <a:avLst/>
              <a:gdLst/>
              <a:ahLst/>
              <a:cxnLst/>
              <a:rect l="0" t="0" r="0" b="0"/>
              <a:pathLst>
                <a:path w="6962" h="489" extrusionOk="0">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24" name="Shape 524"/>
            <p:cNvSpPr/>
            <p:nvPr/>
          </p:nvSpPr>
          <p:spPr>
            <a:xfrm>
              <a:off x="1293175" y="3935775"/>
              <a:ext cx="122750" cy="12225"/>
            </a:xfrm>
            <a:custGeom>
              <a:avLst/>
              <a:gdLst/>
              <a:ahLst/>
              <a:cxnLst/>
              <a:rect l="0" t="0" r="0" b="0"/>
              <a:pathLst>
                <a:path w="4910" h="489" extrusionOk="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25" name="Shape 525"/>
            <p:cNvSpPr/>
            <p:nvPr/>
          </p:nvSpPr>
          <p:spPr>
            <a:xfrm>
              <a:off x="1570375" y="3901575"/>
              <a:ext cx="62300" cy="40325"/>
            </a:xfrm>
            <a:custGeom>
              <a:avLst/>
              <a:gdLst/>
              <a:ahLst/>
              <a:cxnLst/>
              <a:rect l="0" t="0" r="0" b="0"/>
              <a:pathLst>
                <a:path w="2492" h="1613" extrusionOk="0">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526" name="Shape 526"/>
          <p:cNvGrpSpPr/>
          <p:nvPr/>
        </p:nvGrpSpPr>
        <p:grpSpPr>
          <a:xfrm>
            <a:off x="1809159" y="3084907"/>
            <a:ext cx="289256" cy="230847"/>
            <a:chOff x="1921475" y="3695200"/>
            <a:chExt cx="438400" cy="349875"/>
          </a:xfrm>
        </p:grpSpPr>
        <p:sp>
          <p:nvSpPr>
            <p:cNvPr id="527" name="Shape 527"/>
            <p:cNvSpPr/>
            <p:nvPr/>
          </p:nvSpPr>
          <p:spPr>
            <a:xfrm>
              <a:off x="2246900" y="3992550"/>
              <a:ext cx="52525" cy="52525"/>
            </a:xfrm>
            <a:custGeom>
              <a:avLst/>
              <a:gdLst/>
              <a:ahLst/>
              <a:cxnLst/>
              <a:rect l="0" t="0" r="0" b="0"/>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28" name="Shape 528"/>
            <p:cNvSpPr/>
            <p:nvPr/>
          </p:nvSpPr>
          <p:spPr>
            <a:xfrm>
              <a:off x="2033800" y="3992550"/>
              <a:ext cx="52550" cy="52525"/>
            </a:xfrm>
            <a:custGeom>
              <a:avLst/>
              <a:gdLst/>
              <a:ahLst/>
              <a:cxnLst/>
              <a:rect l="0" t="0" r="0" b="0"/>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29" name="Shape 529"/>
            <p:cNvSpPr/>
            <p:nvPr/>
          </p:nvSpPr>
          <p:spPr>
            <a:xfrm>
              <a:off x="1921475" y="3695200"/>
              <a:ext cx="438400" cy="297975"/>
            </a:xfrm>
            <a:custGeom>
              <a:avLst/>
              <a:gdLst/>
              <a:ahLst/>
              <a:cxnLst/>
              <a:rect l="0" t="0" r="0" b="0"/>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530" name="Shape 530"/>
          <p:cNvGrpSpPr/>
          <p:nvPr/>
        </p:nvGrpSpPr>
        <p:grpSpPr>
          <a:xfrm>
            <a:off x="2256735" y="3081278"/>
            <a:ext cx="283615" cy="237709"/>
            <a:chOff x="2599825" y="3689700"/>
            <a:chExt cx="429850" cy="360275"/>
          </a:xfrm>
        </p:grpSpPr>
        <p:sp>
          <p:nvSpPr>
            <p:cNvPr id="531" name="Shape 531"/>
            <p:cNvSpPr/>
            <p:nvPr/>
          </p:nvSpPr>
          <p:spPr>
            <a:xfrm>
              <a:off x="2599825" y="3689700"/>
              <a:ext cx="429850" cy="169150"/>
            </a:xfrm>
            <a:custGeom>
              <a:avLst/>
              <a:gdLst/>
              <a:ahLst/>
              <a:cxnLst/>
              <a:rect l="0" t="0" r="0" b="0"/>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32" name="Shape 532"/>
            <p:cNvSpPr/>
            <p:nvPr/>
          </p:nvSpPr>
          <p:spPr>
            <a:xfrm>
              <a:off x="2599825" y="3861275"/>
              <a:ext cx="429850" cy="188700"/>
            </a:xfrm>
            <a:custGeom>
              <a:avLst/>
              <a:gdLst/>
              <a:ahLst/>
              <a:cxnLst/>
              <a:rect l="0" t="0" r="0" b="0"/>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533" name="Shape 533"/>
          <p:cNvGrpSpPr/>
          <p:nvPr/>
        </p:nvGrpSpPr>
        <p:grpSpPr>
          <a:xfrm>
            <a:off x="2715180" y="3056700"/>
            <a:ext cx="256233" cy="267515"/>
            <a:chOff x="3294650" y="3652450"/>
            <a:chExt cx="388350" cy="405450"/>
          </a:xfrm>
        </p:grpSpPr>
        <p:sp>
          <p:nvSpPr>
            <p:cNvPr id="534" name="Shape 534"/>
            <p:cNvSpPr/>
            <p:nvPr/>
          </p:nvSpPr>
          <p:spPr>
            <a:xfrm>
              <a:off x="3294650" y="3681775"/>
              <a:ext cx="376150" cy="376125"/>
            </a:xfrm>
            <a:custGeom>
              <a:avLst/>
              <a:gdLst/>
              <a:ahLst/>
              <a:cxnLst/>
              <a:rect l="0" t="0" r="0" b="0"/>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35" name="Shape 535"/>
            <p:cNvSpPr/>
            <p:nvPr/>
          </p:nvSpPr>
          <p:spPr>
            <a:xfrm>
              <a:off x="3494925" y="3760525"/>
              <a:ext cx="188075" cy="97100"/>
            </a:xfrm>
            <a:custGeom>
              <a:avLst/>
              <a:gdLst/>
              <a:ahLst/>
              <a:cxnLst/>
              <a:rect l="0" t="0" r="0" b="0"/>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36" name="Shape 536"/>
            <p:cNvSpPr/>
            <p:nvPr/>
          </p:nvSpPr>
          <p:spPr>
            <a:xfrm>
              <a:off x="3494925" y="3652450"/>
              <a:ext cx="161200" cy="188100"/>
            </a:xfrm>
            <a:custGeom>
              <a:avLst/>
              <a:gdLst/>
              <a:ahLst/>
              <a:cxnLst/>
              <a:rect l="0" t="0" r="0" b="0"/>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537" name="Shape 537"/>
          <p:cNvGrpSpPr/>
          <p:nvPr/>
        </p:nvGrpSpPr>
        <p:grpSpPr>
          <a:xfrm>
            <a:off x="3138590" y="3090548"/>
            <a:ext cx="298922" cy="219169"/>
            <a:chOff x="3936375" y="3703750"/>
            <a:chExt cx="453050" cy="332175"/>
          </a:xfrm>
        </p:grpSpPr>
        <p:sp>
          <p:nvSpPr>
            <p:cNvPr id="538" name="Shape 538"/>
            <p:cNvSpPr/>
            <p:nvPr/>
          </p:nvSpPr>
          <p:spPr>
            <a:xfrm>
              <a:off x="3936375" y="3703750"/>
              <a:ext cx="453050" cy="332175"/>
            </a:xfrm>
            <a:custGeom>
              <a:avLst/>
              <a:gdLst/>
              <a:ahLst/>
              <a:cxnLst/>
              <a:rect l="0" t="0" r="0" b="0"/>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39" name="Shape 539"/>
            <p:cNvSpPr/>
            <p:nvPr/>
          </p:nvSpPr>
          <p:spPr>
            <a:xfrm>
              <a:off x="3988875" y="3864325"/>
              <a:ext cx="77575" cy="133125"/>
            </a:xfrm>
            <a:custGeom>
              <a:avLst/>
              <a:gdLst/>
              <a:ahLst/>
              <a:cxnLst/>
              <a:rect l="0" t="0" r="0" b="0"/>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40" name="Shape 540"/>
            <p:cNvSpPr/>
            <p:nvPr/>
          </p:nvSpPr>
          <p:spPr>
            <a:xfrm>
              <a:off x="4259350" y="3864325"/>
              <a:ext cx="77575" cy="133125"/>
            </a:xfrm>
            <a:custGeom>
              <a:avLst/>
              <a:gdLst/>
              <a:ahLst/>
              <a:cxnLst/>
              <a:rect l="0" t="0" r="0" b="0"/>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41" name="Shape 541"/>
            <p:cNvSpPr/>
            <p:nvPr/>
          </p:nvSpPr>
          <p:spPr>
            <a:xfrm>
              <a:off x="4078625" y="3717800"/>
              <a:ext cx="77575" cy="279650"/>
            </a:xfrm>
            <a:custGeom>
              <a:avLst/>
              <a:gdLst/>
              <a:ahLst/>
              <a:cxnLst/>
              <a:rect l="0" t="0" r="0" b="0"/>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42" name="Shape 542"/>
            <p:cNvSpPr/>
            <p:nvPr/>
          </p:nvSpPr>
          <p:spPr>
            <a:xfrm>
              <a:off x="4168375" y="3788625"/>
              <a:ext cx="78175" cy="208825"/>
            </a:xfrm>
            <a:custGeom>
              <a:avLst/>
              <a:gdLst/>
              <a:ahLst/>
              <a:cxnLst/>
              <a:rect l="0" t="0" r="0" b="0"/>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543" name="Shape 543"/>
          <p:cNvGrpSpPr/>
          <p:nvPr/>
        </p:nvGrpSpPr>
        <p:grpSpPr>
          <a:xfrm>
            <a:off x="3583345" y="3090548"/>
            <a:ext cx="298922" cy="219169"/>
            <a:chOff x="4610450" y="3703750"/>
            <a:chExt cx="453050" cy="332175"/>
          </a:xfrm>
        </p:grpSpPr>
        <p:sp>
          <p:nvSpPr>
            <p:cNvPr id="544" name="Shape 544"/>
            <p:cNvSpPr/>
            <p:nvPr/>
          </p:nvSpPr>
          <p:spPr>
            <a:xfrm>
              <a:off x="4610450" y="3703750"/>
              <a:ext cx="453050" cy="332175"/>
            </a:xfrm>
            <a:custGeom>
              <a:avLst/>
              <a:gdLst/>
              <a:ahLst/>
              <a:cxnLst/>
              <a:rect l="0" t="0" r="0" b="0"/>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45" name="Shape 545"/>
            <p:cNvSpPr/>
            <p:nvPr/>
          </p:nvSpPr>
          <p:spPr>
            <a:xfrm>
              <a:off x="4642200" y="3730000"/>
              <a:ext cx="389550" cy="249150"/>
            </a:xfrm>
            <a:custGeom>
              <a:avLst/>
              <a:gdLst/>
              <a:ahLst/>
              <a:cxnLst/>
              <a:rect l="0" t="0" r="0" b="0"/>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546" name="Shape 546"/>
          <p:cNvGrpSpPr/>
          <p:nvPr/>
        </p:nvGrpSpPr>
        <p:grpSpPr>
          <a:xfrm>
            <a:off x="4038574" y="3068395"/>
            <a:ext cx="277973" cy="263474"/>
            <a:chOff x="5300400" y="3670175"/>
            <a:chExt cx="421300" cy="399325"/>
          </a:xfrm>
        </p:grpSpPr>
        <p:sp>
          <p:nvSpPr>
            <p:cNvPr id="547" name="Shape 547"/>
            <p:cNvSpPr/>
            <p:nvPr/>
          </p:nvSpPr>
          <p:spPr>
            <a:xfrm>
              <a:off x="5300400" y="3708025"/>
              <a:ext cx="421300" cy="267450"/>
            </a:xfrm>
            <a:custGeom>
              <a:avLst/>
              <a:gdLst/>
              <a:ahLst/>
              <a:cxnLst/>
              <a:rect l="0" t="0" r="0" b="0"/>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48" name="Shape 548"/>
            <p:cNvSpPr/>
            <p:nvPr/>
          </p:nvSpPr>
          <p:spPr>
            <a:xfrm>
              <a:off x="5498825" y="3670175"/>
              <a:ext cx="24450" cy="25650"/>
            </a:xfrm>
            <a:custGeom>
              <a:avLst/>
              <a:gdLst/>
              <a:ahLst/>
              <a:cxnLst/>
              <a:rect l="0" t="0" r="0" b="0"/>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49" name="Shape 549"/>
            <p:cNvSpPr/>
            <p:nvPr/>
          </p:nvSpPr>
          <p:spPr>
            <a:xfrm>
              <a:off x="5366325" y="3987675"/>
              <a:ext cx="61100" cy="81825"/>
            </a:xfrm>
            <a:custGeom>
              <a:avLst/>
              <a:gdLst/>
              <a:ahLst/>
              <a:cxnLst/>
              <a:rect l="0" t="0" r="0" b="0"/>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50" name="Shape 550"/>
            <p:cNvSpPr/>
            <p:nvPr/>
          </p:nvSpPr>
          <p:spPr>
            <a:xfrm>
              <a:off x="5594700" y="3987675"/>
              <a:ext cx="61075" cy="81825"/>
            </a:xfrm>
            <a:custGeom>
              <a:avLst/>
              <a:gdLst/>
              <a:ahLst/>
              <a:cxnLst/>
              <a:rect l="0" t="0" r="0" b="0"/>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51" name="Shape 551"/>
            <p:cNvSpPr/>
            <p:nvPr/>
          </p:nvSpPr>
          <p:spPr>
            <a:xfrm>
              <a:off x="5324825" y="3732450"/>
              <a:ext cx="372475" cy="218600"/>
            </a:xfrm>
            <a:custGeom>
              <a:avLst/>
              <a:gdLst/>
              <a:ahLst/>
              <a:cxnLst/>
              <a:rect l="0" t="0" r="0" b="0"/>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sp>
        <p:nvSpPr>
          <p:cNvPr id="552" name="Shape 552"/>
          <p:cNvSpPr/>
          <p:nvPr/>
        </p:nvSpPr>
        <p:spPr>
          <a:xfrm>
            <a:off x="4467633" y="3045456"/>
            <a:ext cx="309413" cy="309396"/>
          </a:xfrm>
          <a:custGeom>
            <a:avLst/>
            <a:gdLst/>
            <a:ahLst/>
            <a:cxnLst/>
            <a:rect l="0" t="0" r="0" b="0"/>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nvGrpSpPr>
          <p:cNvPr id="553" name="Shape 553"/>
          <p:cNvGrpSpPr/>
          <p:nvPr/>
        </p:nvGrpSpPr>
        <p:grpSpPr>
          <a:xfrm>
            <a:off x="4932108" y="3065162"/>
            <a:ext cx="269924" cy="269940"/>
            <a:chOff x="6654650" y="3665275"/>
            <a:chExt cx="409100" cy="409125"/>
          </a:xfrm>
        </p:grpSpPr>
        <p:sp>
          <p:nvSpPr>
            <p:cNvPr id="554" name="Shape 554"/>
            <p:cNvSpPr/>
            <p:nvPr/>
          </p:nvSpPr>
          <p:spPr>
            <a:xfrm>
              <a:off x="6808525" y="3819150"/>
              <a:ext cx="211875" cy="211900"/>
            </a:xfrm>
            <a:custGeom>
              <a:avLst/>
              <a:gdLst/>
              <a:ahLst/>
              <a:cxnLst/>
              <a:rect l="0" t="0" r="0" b="0"/>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55" name="Shape 555"/>
            <p:cNvSpPr/>
            <p:nvPr/>
          </p:nvSpPr>
          <p:spPr>
            <a:xfrm>
              <a:off x="6654650" y="3665275"/>
              <a:ext cx="409100" cy="409125"/>
            </a:xfrm>
            <a:custGeom>
              <a:avLst/>
              <a:gdLst/>
              <a:ahLst/>
              <a:cxnLst/>
              <a:rect l="0" t="0" r="0" b="0"/>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556" name="Shape 556"/>
          <p:cNvGrpSpPr/>
          <p:nvPr/>
        </p:nvGrpSpPr>
        <p:grpSpPr>
          <a:xfrm>
            <a:off x="918033" y="3498634"/>
            <a:ext cx="292489" cy="292505"/>
            <a:chOff x="570875" y="4322250"/>
            <a:chExt cx="443300" cy="443325"/>
          </a:xfrm>
        </p:grpSpPr>
        <p:sp>
          <p:nvSpPr>
            <p:cNvPr id="557" name="Shape 557"/>
            <p:cNvSpPr/>
            <p:nvPr/>
          </p:nvSpPr>
          <p:spPr>
            <a:xfrm>
              <a:off x="570875" y="4322250"/>
              <a:ext cx="443300" cy="443325"/>
            </a:xfrm>
            <a:custGeom>
              <a:avLst/>
              <a:gdLst/>
              <a:ahLst/>
              <a:cxnLst/>
              <a:rect l="0" t="0" r="0" b="0"/>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58" name="Shape 558"/>
            <p:cNvSpPr/>
            <p:nvPr/>
          </p:nvSpPr>
          <p:spPr>
            <a:xfrm>
              <a:off x="597725" y="4665400"/>
              <a:ext cx="73300" cy="73300"/>
            </a:xfrm>
            <a:custGeom>
              <a:avLst/>
              <a:gdLst/>
              <a:ahLst/>
              <a:cxnLst/>
              <a:rect l="0" t="0" r="0" b="0"/>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59" name="Shape 559"/>
            <p:cNvSpPr/>
            <p:nvPr/>
          </p:nvSpPr>
          <p:spPr>
            <a:xfrm>
              <a:off x="654525" y="4708150"/>
              <a:ext cx="47025" cy="47025"/>
            </a:xfrm>
            <a:custGeom>
              <a:avLst/>
              <a:gdLst/>
              <a:ahLst/>
              <a:cxnLst/>
              <a:rect l="0" t="0" r="0" b="0"/>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60" name="Shape 560"/>
            <p:cNvSpPr/>
            <p:nvPr/>
          </p:nvSpPr>
          <p:spPr>
            <a:xfrm>
              <a:off x="581250" y="4634875"/>
              <a:ext cx="47050" cy="47050"/>
            </a:xfrm>
            <a:custGeom>
              <a:avLst/>
              <a:gdLst/>
              <a:ahLst/>
              <a:cxnLst/>
              <a:rect l="0" t="0" r="0" b="0"/>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sp>
        <p:nvSpPr>
          <p:cNvPr id="561" name="Shape 561"/>
          <p:cNvSpPr/>
          <p:nvPr/>
        </p:nvSpPr>
        <p:spPr>
          <a:xfrm>
            <a:off x="1350702" y="3555470"/>
            <a:ext cx="316671" cy="178888"/>
          </a:xfrm>
          <a:custGeom>
            <a:avLst/>
            <a:gdLst/>
            <a:ahLst/>
            <a:cxnLst/>
            <a:rect l="0" t="0" r="0" b="0"/>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nvGrpSpPr>
          <p:cNvPr id="562" name="Shape 562"/>
          <p:cNvGrpSpPr/>
          <p:nvPr/>
        </p:nvGrpSpPr>
        <p:grpSpPr>
          <a:xfrm>
            <a:off x="1847428" y="3476894"/>
            <a:ext cx="212719" cy="335986"/>
            <a:chOff x="1979475" y="4289300"/>
            <a:chExt cx="322400" cy="509225"/>
          </a:xfrm>
        </p:grpSpPr>
        <p:sp>
          <p:nvSpPr>
            <p:cNvPr id="563" name="Shape 563"/>
            <p:cNvSpPr/>
            <p:nvPr/>
          </p:nvSpPr>
          <p:spPr>
            <a:xfrm>
              <a:off x="2187075" y="4509100"/>
              <a:ext cx="114800" cy="114800"/>
            </a:xfrm>
            <a:custGeom>
              <a:avLst/>
              <a:gdLst/>
              <a:ahLst/>
              <a:cxnLst/>
              <a:rect l="0" t="0" r="0" b="0"/>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64" name="Shape 564"/>
            <p:cNvSpPr/>
            <p:nvPr/>
          </p:nvSpPr>
          <p:spPr>
            <a:xfrm>
              <a:off x="1979475" y="4542675"/>
              <a:ext cx="156925" cy="156950"/>
            </a:xfrm>
            <a:custGeom>
              <a:avLst/>
              <a:gdLst/>
              <a:ahLst/>
              <a:cxnLst/>
              <a:rect l="0" t="0" r="0" b="0"/>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65" name="Shape 565"/>
            <p:cNvSpPr/>
            <p:nvPr/>
          </p:nvSpPr>
          <p:spPr>
            <a:xfrm>
              <a:off x="2041125" y="4289300"/>
              <a:ext cx="240000" cy="509225"/>
            </a:xfrm>
            <a:custGeom>
              <a:avLst/>
              <a:gdLst/>
              <a:ahLst/>
              <a:cxnLst/>
              <a:rect l="0" t="0" r="0" b="0"/>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566" name="Shape 566"/>
          <p:cNvGrpSpPr/>
          <p:nvPr/>
        </p:nvGrpSpPr>
        <p:grpSpPr>
          <a:xfrm>
            <a:off x="2273246" y="3481315"/>
            <a:ext cx="250987" cy="327145"/>
            <a:chOff x="2624850" y="4296000"/>
            <a:chExt cx="380400" cy="495825"/>
          </a:xfrm>
        </p:grpSpPr>
        <p:sp>
          <p:nvSpPr>
            <p:cNvPr id="567" name="Shape 567"/>
            <p:cNvSpPr/>
            <p:nvPr/>
          </p:nvSpPr>
          <p:spPr>
            <a:xfrm>
              <a:off x="2845875" y="4296000"/>
              <a:ext cx="126425" cy="125800"/>
            </a:xfrm>
            <a:custGeom>
              <a:avLst/>
              <a:gdLst/>
              <a:ahLst/>
              <a:cxnLst/>
              <a:rect l="0" t="0" r="0" b="0"/>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68" name="Shape 568"/>
            <p:cNvSpPr/>
            <p:nvPr/>
          </p:nvSpPr>
          <p:spPr>
            <a:xfrm>
              <a:off x="2635850" y="4316150"/>
              <a:ext cx="369400" cy="475675"/>
            </a:xfrm>
            <a:custGeom>
              <a:avLst/>
              <a:gdLst/>
              <a:ahLst/>
              <a:cxnLst/>
              <a:rect l="0" t="0" r="0" b="0"/>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69" name="Shape 569"/>
            <p:cNvSpPr/>
            <p:nvPr/>
          </p:nvSpPr>
          <p:spPr>
            <a:xfrm>
              <a:off x="2624850" y="4357675"/>
              <a:ext cx="171600" cy="171600"/>
            </a:xfrm>
            <a:custGeom>
              <a:avLst/>
              <a:gdLst/>
              <a:ahLst/>
              <a:cxnLst/>
              <a:rect l="0" t="0" r="0" b="0"/>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sp>
        <p:nvSpPr>
          <p:cNvPr id="570" name="Shape 570"/>
          <p:cNvSpPr/>
          <p:nvPr/>
        </p:nvSpPr>
        <p:spPr>
          <a:xfrm>
            <a:off x="3153913" y="3510752"/>
            <a:ext cx="268307" cy="268324"/>
          </a:xfrm>
          <a:custGeom>
            <a:avLst/>
            <a:gdLst/>
            <a:ahLst/>
            <a:cxnLst/>
            <a:rect l="0" t="0" r="0" b="0"/>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71" name="Shape 571"/>
          <p:cNvSpPr/>
          <p:nvPr/>
        </p:nvSpPr>
        <p:spPr>
          <a:xfrm>
            <a:off x="2709156" y="3527676"/>
            <a:ext cx="268307" cy="234476"/>
          </a:xfrm>
          <a:custGeom>
            <a:avLst/>
            <a:gdLst/>
            <a:ahLst/>
            <a:cxnLst/>
            <a:rect l="0" t="0" r="0" b="0"/>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72" name="Shape 572"/>
          <p:cNvSpPr/>
          <p:nvPr/>
        </p:nvSpPr>
        <p:spPr>
          <a:xfrm>
            <a:off x="3597450" y="3509547"/>
            <a:ext cx="270748" cy="270732"/>
          </a:xfrm>
          <a:custGeom>
            <a:avLst/>
            <a:gdLst/>
            <a:ahLst/>
            <a:cxnLst/>
            <a:rect l="0" t="0" r="0" b="0"/>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nvGrpSpPr>
          <p:cNvPr id="573" name="Shape 573"/>
          <p:cNvGrpSpPr/>
          <p:nvPr/>
        </p:nvGrpSpPr>
        <p:grpSpPr>
          <a:xfrm>
            <a:off x="4022458" y="3513546"/>
            <a:ext cx="310204" cy="262682"/>
            <a:chOff x="5275975" y="4344850"/>
            <a:chExt cx="470150" cy="398125"/>
          </a:xfrm>
        </p:grpSpPr>
        <p:sp>
          <p:nvSpPr>
            <p:cNvPr id="574" name="Shape 574"/>
            <p:cNvSpPr/>
            <p:nvPr/>
          </p:nvSpPr>
          <p:spPr>
            <a:xfrm>
              <a:off x="5661250" y="4690450"/>
              <a:ext cx="65950" cy="52525"/>
            </a:xfrm>
            <a:custGeom>
              <a:avLst/>
              <a:gdLst/>
              <a:ahLst/>
              <a:cxnLst/>
              <a:rect l="0" t="0" r="0" b="0"/>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75" name="Shape 575"/>
            <p:cNvSpPr/>
            <p:nvPr/>
          </p:nvSpPr>
          <p:spPr>
            <a:xfrm>
              <a:off x="5294900" y="4690450"/>
              <a:ext cx="65950" cy="52525"/>
            </a:xfrm>
            <a:custGeom>
              <a:avLst/>
              <a:gdLst/>
              <a:ahLst/>
              <a:cxnLst/>
              <a:rect l="0" t="0" r="0" b="0"/>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76" name="Shape 576"/>
            <p:cNvSpPr/>
            <p:nvPr/>
          </p:nvSpPr>
          <p:spPr>
            <a:xfrm>
              <a:off x="5275975" y="4344850"/>
              <a:ext cx="470150" cy="334025"/>
            </a:xfrm>
            <a:custGeom>
              <a:avLst/>
              <a:gdLst/>
              <a:ahLst/>
              <a:cxnLst/>
              <a:rect l="0" t="0" r="0" b="0"/>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sp>
        <p:nvSpPr>
          <p:cNvPr id="577" name="Shape 577"/>
          <p:cNvSpPr/>
          <p:nvPr/>
        </p:nvSpPr>
        <p:spPr>
          <a:xfrm>
            <a:off x="4482940" y="3505523"/>
            <a:ext cx="278798" cy="278781"/>
          </a:xfrm>
          <a:custGeom>
            <a:avLst/>
            <a:gdLst/>
            <a:ahLst/>
            <a:cxnLst/>
            <a:rect l="0" t="0" r="0" b="0"/>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nvGrpSpPr>
          <p:cNvPr id="578" name="Shape 578"/>
          <p:cNvGrpSpPr/>
          <p:nvPr/>
        </p:nvGrpSpPr>
        <p:grpSpPr>
          <a:xfrm>
            <a:off x="4924042" y="3492201"/>
            <a:ext cx="286056" cy="305371"/>
            <a:chOff x="6642425" y="4312500"/>
            <a:chExt cx="433550" cy="462825"/>
          </a:xfrm>
        </p:grpSpPr>
        <p:sp>
          <p:nvSpPr>
            <p:cNvPr id="579" name="Shape 579"/>
            <p:cNvSpPr/>
            <p:nvPr/>
          </p:nvSpPr>
          <p:spPr>
            <a:xfrm>
              <a:off x="6642425" y="4687375"/>
              <a:ext cx="433550" cy="39125"/>
            </a:xfrm>
            <a:custGeom>
              <a:avLst/>
              <a:gdLst/>
              <a:ahLst/>
              <a:cxnLst/>
              <a:rect l="0" t="0" r="0" b="0"/>
              <a:pathLst>
                <a:path w="17342" h="1565" extrusionOk="0">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80" name="Shape 580"/>
            <p:cNvSpPr/>
            <p:nvPr/>
          </p:nvSpPr>
          <p:spPr>
            <a:xfrm>
              <a:off x="6642425" y="4736225"/>
              <a:ext cx="433550" cy="39100"/>
            </a:xfrm>
            <a:custGeom>
              <a:avLst/>
              <a:gdLst/>
              <a:ahLst/>
              <a:cxnLst/>
              <a:rect l="0" t="0" r="0" b="0"/>
              <a:pathLst>
                <a:path w="17342" h="1564" extrusionOk="0">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81" name="Shape 581"/>
            <p:cNvSpPr/>
            <p:nvPr/>
          </p:nvSpPr>
          <p:spPr>
            <a:xfrm>
              <a:off x="6684575" y="4312500"/>
              <a:ext cx="349875" cy="377350"/>
            </a:xfrm>
            <a:custGeom>
              <a:avLst/>
              <a:gdLst/>
              <a:ahLst/>
              <a:cxnLst/>
              <a:rect l="0" t="0" r="0" b="0"/>
              <a:pathLst>
                <a:path w="13995" h="15094" extrusionOk="0">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sp>
        <p:nvSpPr>
          <p:cNvPr id="582" name="Shape 582"/>
          <p:cNvSpPr/>
          <p:nvPr/>
        </p:nvSpPr>
        <p:spPr>
          <a:xfrm>
            <a:off x="880575" y="3981292"/>
            <a:ext cx="367409" cy="216760"/>
          </a:xfrm>
          <a:custGeom>
            <a:avLst/>
            <a:gdLst/>
            <a:ahLst/>
            <a:cxnLst/>
            <a:rect l="0" t="0" r="0" b="0"/>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nvGrpSpPr>
          <p:cNvPr id="583" name="Shape 583"/>
          <p:cNvGrpSpPr/>
          <p:nvPr/>
        </p:nvGrpSpPr>
        <p:grpSpPr>
          <a:xfrm>
            <a:off x="1362376" y="3945418"/>
            <a:ext cx="293297" cy="288464"/>
            <a:chOff x="1244325" y="4999400"/>
            <a:chExt cx="444525" cy="437200"/>
          </a:xfrm>
        </p:grpSpPr>
        <p:sp>
          <p:nvSpPr>
            <p:cNvPr id="584" name="Shape 584"/>
            <p:cNvSpPr/>
            <p:nvPr/>
          </p:nvSpPr>
          <p:spPr>
            <a:xfrm>
              <a:off x="1244325" y="5161200"/>
              <a:ext cx="374925" cy="222275"/>
            </a:xfrm>
            <a:custGeom>
              <a:avLst/>
              <a:gdLst/>
              <a:ahLst/>
              <a:cxnLst/>
              <a:rect l="0" t="0" r="0" b="0"/>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85" name="Shape 585"/>
            <p:cNvSpPr/>
            <p:nvPr/>
          </p:nvSpPr>
          <p:spPr>
            <a:xfrm>
              <a:off x="1244325" y="5397500"/>
              <a:ext cx="444525" cy="39100"/>
            </a:xfrm>
            <a:custGeom>
              <a:avLst/>
              <a:gdLst/>
              <a:ahLst/>
              <a:cxnLst/>
              <a:rect l="0" t="0" r="0" b="0"/>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86" name="Shape 586"/>
            <p:cNvSpPr/>
            <p:nvPr/>
          </p:nvSpPr>
          <p:spPr>
            <a:xfrm>
              <a:off x="1451925" y="4999400"/>
              <a:ext cx="31175" cy="129450"/>
            </a:xfrm>
            <a:custGeom>
              <a:avLst/>
              <a:gdLst/>
              <a:ahLst/>
              <a:cxnLst/>
              <a:rect l="0" t="0" r="0" b="0"/>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87" name="Shape 587"/>
            <p:cNvSpPr/>
            <p:nvPr/>
          </p:nvSpPr>
          <p:spPr>
            <a:xfrm>
              <a:off x="1407975" y="4999400"/>
              <a:ext cx="31150" cy="129450"/>
            </a:xfrm>
            <a:custGeom>
              <a:avLst/>
              <a:gdLst/>
              <a:ahLst/>
              <a:cxnLst/>
              <a:rect l="0" t="0" r="0" b="0"/>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88" name="Shape 588"/>
            <p:cNvSpPr/>
            <p:nvPr/>
          </p:nvSpPr>
          <p:spPr>
            <a:xfrm>
              <a:off x="1495900" y="4999400"/>
              <a:ext cx="30550" cy="129450"/>
            </a:xfrm>
            <a:custGeom>
              <a:avLst/>
              <a:gdLst/>
              <a:ahLst/>
              <a:cxnLst/>
              <a:rect l="0" t="0" r="0" b="0"/>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589" name="Shape 589"/>
          <p:cNvGrpSpPr/>
          <p:nvPr/>
        </p:nvGrpSpPr>
        <p:grpSpPr>
          <a:xfrm>
            <a:off x="1833324" y="3936148"/>
            <a:ext cx="240925" cy="306988"/>
            <a:chOff x="1958100" y="4985350"/>
            <a:chExt cx="365150" cy="465275"/>
          </a:xfrm>
        </p:grpSpPr>
        <p:sp>
          <p:nvSpPr>
            <p:cNvPr id="590" name="Shape 590"/>
            <p:cNvSpPr/>
            <p:nvPr/>
          </p:nvSpPr>
          <p:spPr>
            <a:xfrm>
              <a:off x="1958100" y="4985350"/>
              <a:ext cx="365150" cy="465275"/>
            </a:xfrm>
            <a:custGeom>
              <a:avLst/>
              <a:gdLst/>
              <a:ahLst/>
              <a:cxnLst/>
              <a:rect l="0" t="0" r="0" b="0"/>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91" name="Shape 591"/>
            <p:cNvSpPr/>
            <p:nvPr/>
          </p:nvSpPr>
          <p:spPr>
            <a:xfrm>
              <a:off x="1977625" y="5237525"/>
              <a:ext cx="113600" cy="213100"/>
            </a:xfrm>
            <a:custGeom>
              <a:avLst/>
              <a:gdLst/>
              <a:ahLst/>
              <a:cxnLst/>
              <a:rect l="0" t="0" r="0" b="0"/>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92" name="Shape 592"/>
            <p:cNvSpPr/>
            <p:nvPr/>
          </p:nvSpPr>
          <p:spPr>
            <a:xfrm>
              <a:off x="2190125" y="5237525"/>
              <a:ext cx="113575" cy="213100"/>
            </a:xfrm>
            <a:custGeom>
              <a:avLst/>
              <a:gdLst/>
              <a:ahLst/>
              <a:cxnLst/>
              <a:rect l="0" t="0" r="0" b="0"/>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593" name="Shape 593"/>
          <p:cNvGrpSpPr/>
          <p:nvPr/>
        </p:nvGrpSpPr>
        <p:grpSpPr>
          <a:xfrm>
            <a:off x="2260347" y="3947826"/>
            <a:ext cx="276390" cy="284027"/>
            <a:chOff x="2605300" y="5003050"/>
            <a:chExt cx="418900" cy="430475"/>
          </a:xfrm>
        </p:grpSpPr>
        <p:sp>
          <p:nvSpPr>
            <p:cNvPr id="594" name="Shape 594"/>
            <p:cNvSpPr/>
            <p:nvPr/>
          </p:nvSpPr>
          <p:spPr>
            <a:xfrm>
              <a:off x="2820225" y="5222250"/>
              <a:ext cx="202750" cy="211275"/>
            </a:xfrm>
            <a:custGeom>
              <a:avLst/>
              <a:gdLst/>
              <a:ahLst/>
              <a:cxnLst/>
              <a:rect l="0" t="0" r="0" b="0"/>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95" name="Shape 595"/>
            <p:cNvSpPr/>
            <p:nvPr/>
          </p:nvSpPr>
          <p:spPr>
            <a:xfrm>
              <a:off x="2606525" y="5003050"/>
              <a:ext cx="203975" cy="208225"/>
            </a:xfrm>
            <a:custGeom>
              <a:avLst/>
              <a:gdLst/>
              <a:ahLst/>
              <a:cxnLst/>
              <a:rect l="0" t="0" r="0" b="0"/>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96" name="Shape 596"/>
            <p:cNvSpPr/>
            <p:nvPr/>
          </p:nvSpPr>
          <p:spPr>
            <a:xfrm>
              <a:off x="2605300" y="5008550"/>
              <a:ext cx="418900" cy="418875"/>
            </a:xfrm>
            <a:custGeom>
              <a:avLst/>
              <a:gdLst/>
              <a:ahLst/>
              <a:cxnLst/>
              <a:rect l="0" t="0" r="0" b="0"/>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597" name="Shape 597"/>
          <p:cNvGrpSpPr/>
          <p:nvPr/>
        </p:nvGrpSpPr>
        <p:grpSpPr>
          <a:xfrm>
            <a:off x="2678116" y="3953880"/>
            <a:ext cx="330361" cy="271540"/>
            <a:chOff x="3238475" y="5012225"/>
            <a:chExt cx="500700" cy="411550"/>
          </a:xfrm>
        </p:grpSpPr>
        <p:sp>
          <p:nvSpPr>
            <p:cNvPr id="598" name="Shape 598"/>
            <p:cNvSpPr/>
            <p:nvPr/>
          </p:nvSpPr>
          <p:spPr>
            <a:xfrm>
              <a:off x="3238475" y="5315050"/>
              <a:ext cx="500700" cy="108725"/>
            </a:xfrm>
            <a:custGeom>
              <a:avLst/>
              <a:gdLst/>
              <a:ahLst/>
              <a:cxnLst/>
              <a:rect l="0" t="0" r="0" b="0"/>
              <a:pathLst>
                <a:path w="20028" h="4349" extrusionOk="0">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99" name="Shape 599"/>
            <p:cNvSpPr/>
            <p:nvPr/>
          </p:nvSpPr>
          <p:spPr>
            <a:xfrm>
              <a:off x="3282450" y="5160575"/>
              <a:ext cx="412750" cy="140475"/>
            </a:xfrm>
            <a:custGeom>
              <a:avLst/>
              <a:gdLst/>
              <a:ahLst/>
              <a:cxnLst/>
              <a:rect l="0" t="0" r="0" b="0"/>
              <a:pathLst>
                <a:path w="16510" h="5619" extrusionOk="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600" name="Shape 600"/>
            <p:cNvSpPr/>
            <p:nvPr/>
          </p:nvSpPr>
          <p:spPr>
            <a:xfrm>
              <a:off x="3473550" y="5012225"/>
              <a:ext cx="30550" cy="129450"/>
            </a:xfrm>
            <a:custGeom>
              <a:avLst/>
              <a:gdLst/>
              <a:ahLst/>
              <a:cxnLst/>
              <a:rect l="0" t="0" r="0" b="0"/>
              <a:pathLst>
                <a:path w="1222" h="5178" extrusionOk="0">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601" name="Shape 601"/>
            <p:cNvSpPr/>
            <p:nvPr/>
          </p:nvSpPr>
          <p:spPr>
            <a:xfrm>
              <a:off x="3429575" y="5012225"/>
              <a:ext cx="31175" cy="129450"/>
            </a:xfrm>
            <a:custGeom>
              <a:avLst/>
              <a:gdLst/>
              <a:ahLst/>
              <a:cxnLst/>
              <a:rect l="0" t="0" r="0" b="0"/>
              <a:pathLst>
                <a:path w="1247" h="5178" extrusionOk="0">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602" name="Shape 602"/>
            <p:cNvSpPr/>
            <p:nvPr/>
          </p:nvSpPr>
          <p:spPr>
            <a:xfrm>
              <a:off x="3516900" y="5012225"/>
              <a:ext cx="31175" cy="129450"/>
            </a:xfrm>
            <a:custGeom>
              <a:avLst/>
              <a:gdLst/>
              <a:ahLst/>
              <a:cxnLst/>
              <a:rect l="0" t="0" r="0" b="0"/>
              <a:pathLst>
                <a:path w="1247" h="5178" extrusionOk="0">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603" name="Shape 603"/>
          <p:cNvGrpSpPr/>
          <p:nvPr/>
        </p:nvGrpSpPr>
        <p:grpSpPr>
          <a:xfrm>
            <a:off x="3551510" y="3924865"/>
            <a:ext cx="362593" cy="329553"/>
            <a:chOff x="4562200" y="4968250"/>
            <a:chExt cx="549550" cy="499475"/>
          </a:xfrm>
        </p:grpSpPr>
        <p:sp>
          <p:nvSpPr>
            <p:cNvPr id="604" name="Shape 604"/>
            <p:cNvSpPr/>
            <p:nvPr/>
          </p:nvSpPr>
          <p:spPr>
            <a:xfrm>
              <a:off x="4842450" y="5242400"/>
              <a:ext cx="213125" cy="225325"/>
            </a:xfrm>
            <a:custGeom>
              <a:avLst/>
              <a:gdLst/>
              <a:ahLst/>
              <a:cxnLst/>
              <a:rect l="0" t="0" r="0" b="0"/>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605" name="Shape 605"/>
            <p:cNvSpPr/>
            <p:nvPr/>
          </p:nvSpPr>
          <p:spPr>
            <a:xfrm>
              <a:off x="4617775" y="5241800"/>
              <a:ext cx="212500" cy="225925"/>
            </a:xfrm>
            <a:custGeom>
              <a:avLst/>
              <a:gdLst/>
              <a:ahLst/>
              <a:cxnLst/>
              <a:rect l="0" t="0" r="0" b="0"/>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606" name="Shape 606"/>
            <p:cNvSpPr/>
            <p:nvPr/>
          </p:nvSpPr>
          <p:spPr>
            <a:xfrm>
              <a:off x="4631200" y="4968250"/>
              <a:ext cx="411550" cy="236325"/>
            </a:xfrm>
            <a:custGeom>
              <a:avLst/>
              <a:gdLst/>
              <a:ahLst/>
              <a:cxnLst/>
              <a:rect l="0" t="0" r="0" b="0"/>
              <a:pathLst>
                <a:path w="16462" h="9453" extrusionOk="0">
                  <a:moveTo>
                    <a:pt x="8182" y="1"/>
                  </a:moveTo>
                  <a:lnTo>
                    <a:pt x="0" y="4763"/>
                  </a:lnTo>
                  <a:lnTo>
                    <a:pt x="8231" y="9452"/>
                  </a:lnTo>
                  <a:lnTo>
                    <a:pt x="16462" y="4763"/>
                  </a:lnTo>
                  <a:lnTo>
                    <a:pt x="818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607" name="Shape 607"/>
            <p:cNvSpPr/>
            <p:nvPr/>
          </p:nvSpPr>
          <p:spPr>
            <a:xfrm>
              <a:off x="4562200" y="5094025"/>
              <a:ext cx="274800" cy="226550"/>
            </a:xfrm>
            <a:custGeom>
              <a:avLst/>
              <a:gdLst/>
              <a:ahLst/>
              <a:cxnLst/>
              <a:rect l="0" t="0" r="0" b="0"/>
              <a:pathLst>
                <a:path w="10992" h="9062" extrusionOk="0">
                  <a:moveTo>
                    <a:pt x="2248" y="1"/>
                  </a:moveTo>
                  <a:lnTo>
                    <a:pt x="1" y="4079"/>
                  </a:lnTo>
                  <a:lnTo>
                    <a:pt x="8744" y="9062"/>
                  </a:lnTo>
                  <a:lnTo>
                    <a:pt x="10991" y="4983"/>
                  </a:lnTo>
                  <a:lnTo>
                    <a:pt x="2248"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608" name="Shape 608"/>
            <p:cNvSpPr/>
            <p:nvPr/>
          </p:nvSpPr>
          <p:spPr>
            <a:xfrm>
              <a:off x="4836975" y="5094025"/>
              <a:ext cx="274775" cy="226550"/>
            </a:xfrm>
            <a:custGeom>
              <a:avLst/>
              <a:gdLst/>
              <a:ahLst/>
              <a:cxnLst/>
              <a:rect l="0" t="0" r="0" b="0"/>
              <a:pathLst>
                <a:path w="10991" h="9062" extrusionOk="0">
                  <a:moveTo>
                    <a:pt x="8743" y="1"/>
                  </a:moveTo>
                  <a:lnTo>
                    <a:pt x="0" y="4983"/>
                  </a:lnTo>
                  <a:lnTo>
                    <a:pt x="2247" y="9062"/>
                  </a:lnTo>
                  <a:lnTo>
                    <a:pt x="10990" y="4079"/>
                  </a:lnTo>
                  <a:lnTo>
                    <a:pt x="8743"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609" name="Shape 609"/>
          <p:cNvGrpSpPr/>
          <p:nvPr/>
        </p:nvGrpSpPr>
        <p:grpSpPr>
          <a:xfrm>
            <a:off x="3162360" y="3943406"/>
            <a:ext cx="251383" cy="292076"/>
            <a:chOff x="3972400" y="4996350"/>
            <a:chExt cx="381000" cy="442675"/>
          </a:xfrm>
        </p:grpSpPr>
        <p:sp>
          <p:nvSpPr>
            <p:cNvPr id="610" name="Shape 610"/>
            <p:cNvSpPr/>
            <p:nvPr/>
          </p:nvSpPr>
          <p:spPr>
            <a:xfrm>
              <a:off x="4157400" y="4996350"/>
              <a:ext cx="86725" cy="103200"/>
            </a:xfrm>
            <a:custGeom>
              <a:avLst/>
              <a:gdLst/>
              <a:ahLst/>
              <a:cxnLst/>
              <a:rect l="0" t="0" r="0" b="0"/>
              <a:pathLst>
                <a:path w="3469" h="4128" extrusionOk="0">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611" name="Shape 611"/>
            <p:cNvSpPr/>
            <p:nvPr/>
          </p:nvSpPr>
          <p:spPr>
            <a:xfrm>
              <a:off x="3972400" y="5048250"/>
              <a:ext cx="381000" cy="390775"/>
            </a:xfrm>
            <a:custGeom>
              <a:avLst/>
              <a:gdLst/>
              <a:ahLst/>
              <a:cxnLst/>
              <a:rect l="0" t="0" r="0" b="0"/>
              <a:pathLst>
                <a:path w="15240" h="15631" extrusionOk="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612" name="Shape 612"/>
          <p:cNvGrpSpPr/>
          <p:nvPr/>
        </p:nvGrpSpPr>
        <p:grpSpPr>
          <a:xfrm>
            <a:off x="3999497" y="3918828"/>
            <a:ext cx="356143" cy="341627"/>
            <a:chOff x="5241175" y="4959100"/>
            <a:chExt cx="539775" cy="517775"/>
          </a:xfrm>
        </p:grpSpPr>
        <p:sp>
          <p:nvSpPr>
            <p:cNvPr id="613" name="Shape 613"/>
            <p:cNvSpPr/>
            <p:nvPr/>
          </p:nvSpPr>
          <p:spPr>
            <a:xfrm>
              <a:off x="5575150" y="4959100"/>
              <a:ext cx="161225" cy="178300"/>
            </a:xfrm>
            <a:custGeom>
              <a:avLst/>
              <a:gdLst/>
              <a:ahLst/>
              <a:cxnLst/>
              <a:rect l="0" t="0" r="0" b="0"/>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614" name="Shape 614"/>
            <p:cNvSpPr/>
            <p:nvPr/>
          </p:nvSpPr>
          <p:spPr>
            <a:xfrm>
              <a:off x="5330925" y="4985350"/>
              <a:ext cx="128250" cy="148400"/>
            </a:xfrm>
            <a:custGeom>
              <a:avLst/>
              <a:gdLst/>
              <a:ahLst/>
              <a:cxnLst/>
              <a:rect l="0" t="0" r="0" b="0"/>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615" name="Shape 615"/>
            <p:cNvSpPr/>
            <p:nvPr/>
          </p:nvSpPr>
          <p:spPr>
            <a:xfrm>
              <a:off x="5241175" y="5241175"/>
              <a:ext cx="180125" cy="109325"/>
            </a:xfrm>
            <a:custGeom>
              <a:avLst/>
              <a:gdLst/>
              <a:ahLst/>
              <a:cxnLst/>
              <a:rect l="0" t="0" r="0" b="0"/>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616" name="Shape 616"/>
            <p:cNvSpPr/>
            <p:nvPr/>
          </p:nvSpPr>
          <p:spPr>
            <a:xfrm>
              <a:off x="5461575" y="5316900"/>
              <a:ext cx="89175" cy="159975"/>
            </a:xfrm>
            <a:custGeom>
              <a:avLst/>
              <a:gdLst/>
              <a:ahLst/>
              <a:cxnLst/>
              <a:rect l="0" t="0" r="0" b="0"/>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617" name="Shape 617"/>
            <p:cNvSpPr/>
            <p:nvPr/>
          </p:nvSpPr>
          <p:spPr>
            <a:xfrm>
              <a:off x="5619100" y="5194175"/>
              <a:ext cx="161850" cy="89775"/>
            </a:xfrm>
            <a:custGeom>
              <a:avLst/>
              <a:gdLst/>
              <a:ahLst/>
              <a:cxnLst/>
              <a:rect l="0" t="0" r="0" b="0"/>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618" name="Shape 618"/>
            <p:cNvSpPr/>
            <p:nvPr/>
          </p:nvSpPr>
          <p:spPr>
            <a:xfrm>
              <a:off x="5420075" y="5116000"/>
              <a:ext cx="189300" cy="189925"/>
            </a:xfrm>
            <a:custGeom>
              <a:avLst/>
              <a:gdLst/>
              <a:ahLst/>
              <a:cxnLst/>
              <a:rect l="0" t="0" r="0" b="0"/>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sp>
        <p:nvSpPr>
          <p:cNvPr id="619" name="Shape 619"/>
          <p:cNvSpPr/>
          <p:nvPr/>
        </p:nvSpPr>
        <p:spPr>
          <a:xfrm>
            <a:off x="4465620" y="4003049"/>
            <a:ext cx="313437" cy="173246"/>
          </a:xfrm>
          <a:custGeom>
            <a:avLst/>
            <a:gdLst/>
            <a:ahLst/>
            <a:cxnLst/>
            <a:rect l="0" t="0" r="0" b="0"/>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nvGrpSpPr>
          <p:cNvPr id="620" name="Shape 620"/>
          <p:cNvGrpSpPr/>
          <p:nvPr/>
        </p:nvGrpSpPr>
        <p:grpSpPr>
          <a:xfrm>
            <a:off x="4952249" y="3969583"/>
            <a:ext cx="228439" cy="262682"/>
            <a:chOff x="6685175" y="5036025"/>
            <a:chExt cx="346225" cy="398125"/>
          </a:xfrm>
        </p:grpSpPr>
        <p:sp>
          <p:nvSpPr>
            <p:cNvPr id="621" name="Shape 621"/>
            <p:cNvSpPr/>
            <p:nvPr/>
          </p:nvSpPr>
          <p:spPr>
            <a:xfrm>
              <a:off x="6743800" y="5036025"/>
              <a:ext cx="105650" cy="147775"/>
            </a:xfrm>
            <a:custGeom>
              <a:avLst/>
              <a:gdLst/>
              <a:ahLst/>
              <a:cxnLst/>
              <a:rect l="0" t="0" r="0" b="0"/>
              <a:pathLst>
                <a:path w="4226" h="5911" extrusionOk="0">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622" name="Shape 622"/>
            <p:cNvSpPr/>
            <p:nvPr/>
          </p:nvSpPr>
          <p:spPr>
            <a:xfrm>
              <a:off x="6685175" y="5152025"/>
              <a:ext cx="84275" cy="117275"/>
            </a:xfrm>
            <a:custGeom>
              <a:avLst/>
              <a:gdLst/>
              <a:ahLst/>
              <a:cxnLst/>
              <a:rect l="0" t="0" r="0" b="0"/>
              <a:pathLst>
                <a:path w="3371" h="4691" extrusionOk="0">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623" name="Shape 623"/>
            <p:cNvSpPr/>
            <p:nvPr/>
          </p:nvSpPr>
          <p:spPr>
            <a:xfrm>
              <a:off x="6871400" y="5038475"/>
              <a:ext cx="105650" cy="145325"/>
            </a:xfrm>
            <a:custGeom>
              <a:avLst/>
              <a:gdLst/>
              <a:ahLst/>
              <a:cxnLst/>
              <a:rect l="0" t="0" r="0" b="0"/>
              <a:pathLst>
                <a:path w="4226" h="5813" extrusionOk="0">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624" name="Shape 624"/>
            <p:cNvSpPr/>
            <p:nvPr/>
          </p:nvSpPr>
          <p:spPr>
            <a:xfrm>
              <a:off x="6944050" y="5155700"/>
              <a:ext cx="87350" cy="116025"/>
            </a:xfrm>
            <a:custGeom>
              <a:avLst/>
              <a:gdLst/>
              <a:ahLst/>
              <a:cxnLst/>
              <a:rect l="0" t="0" r="0" b="0"/>
              <a:pathLst>
                <a:path w="3494" h="4641" extrusionOk="0">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625" name="Shape 625"/>
            <p:cNvSpPr/>
            <p:nvPr/>
          </p:nvSpPr>
          <p:spPr>
            <a:xfrm>
              <a:off x="6727300" y="5185625"/>
              <a:ext cx="263800" cy="248525"/>
            </a:xfrm>
            <a:custGeom>
              <a:avLst/>
              <a:gdLst/>
              <a:ahLst/>
              <a:cxnLst/>
              <a:rect l="0" t="0" r="0" b="0"/>
              <a:pathLst>
                <a:path w="10552" h="9941" extrusionOk="0">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626" name="Shape 626"/>
          <p:cNvGrpSpPr/>
          <p:nvPr/>
        </p:nvGrpSpPr>
        <p:grpSpPr>
          <a:xfrm>
            <a:off x="5567667" y="2369448"/>
            <a:ext cx="432570" cy="421333"/>
            <a:chOff x="5926225" y="921350"/>
            <a:chExt cx="517800" cy="504350"/>
          </a:xfrm>
        </p:grpSpPr>
        <p:sp>
          <p:nvSpPr>
            <p:cNvPr id="627" name="Shape 627"/>
            <p:cNvSpPr/>
            <p:nvPr/>
          </p:nvSpPr>
          <p:spPr>
            <a:xfrm>
              <a:off x="5926225" y="921350"/>
              <a:ext cx="517800" cy="504350"/>
            </a:xfrm>
            <a:custGeom>
              <a:avLst/>
              <a:gdLst/>
              <a:ahLst/>
              <a:cxnLst/>
              <a:rect l="0" t="0" r="0" b="0"/>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9900"/>
            </a:solidFill>
            <a:ln>
              <a:noFill/>
            </a:ln>
          </p:spPr>
          <p:txBody>
            <a:bodyPr lIns="91425" tIns="91425" rIns="91425" bIns="91425" anchor="ctr" anchorCtr="0">
              <a:noAutofit/>
            </a:bodyPr>
            <a:lstStyle/>
            <a:p>
              <a:pPr lvl="0">
                <a:spcBef>
                  <a:spcPts val="0"/>
                </a:spcBef>
                <a:buNone/>
              </a:pPr>
              <a:endParaRPr dirty="0">
                <a:solidFill>
                  <a:srgbClr val="F1C232"/>
                </a:solidFill>
              </a:endParaRPr>
            </a:p>
          </p:txBody>
        </p:sp>
        <p:sp>
          <p:nvSpPr>
            <p:cNvPr id="628" name="Shape 628"/>
            <p:cNvSpPr/>
            <p:nvPr/>
          </p:nvSpPr>
          <p:spPr>
            <a:xfrm>
              <a:off x="6016600" y="1005000"/>
              <a:ext cx="337050" cy="337050"/>
            </a:xfrm>
            <a:custGeom>
              <a:avLst/>
              <a:gdLst/>
              <a:ahLst/>
              <a:cxnLst/>
              <a:rect l="0" t="0" r="0" b="0"/>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9900"/>
            </a:solidFill>
            <a:ln>
              <a:noFill/>
            </a:ln>
          </p:spPr>
          <p:txBody>
            <a:bodyPr lIns="91425" tIns="91425" rIns="91425" bIns="91425" anchor="ctr" anchorCtr="0">
              <a:noAutofit/>
            </a:bodyPr>
            <a:lstStyle/>
            <a:p>
              <a:pPr lvl="0">
                <a:spcBef>
                  <a:spcPts val="0"/>
                </a:spcBef>
                <a:buNone/>
              </a:pPr>
              <a:endParaRPr dirty="0">
                <a:solidFill>
                  <a:srgbClr val="F1C232"/>
                </a:solidFill>
              </a:endParaRPr>
            </a:p>
          </p:txBody>
        </p:sp>
      </p:grpSp>
      <p:sp>
        <p:nvSpPr>
          <p:cNvPr id="629" name="Shape 629"/>
          <p:cNvSpPr/>
          <p:nvPr/>
        </p:nvSpPr>
        <p:spPr>
          <a:xfrm>
            <a:off x="5761587" y="2605505"/>
            <a:ext cx="400950" cy="226497"/>
          </a:xfrm>
          <a:custGeom>
            <a:avLst/>
            <a:gdLst/>
            <a:ahLst/>
            <a:cxnLst/>
            <a:rect l="0" t="0" r="0" b="0"/>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nvGrpSpPr>
          <p:cNvPr id="630" name="Shape 630"/>
          <p:cNvGrpSpPr/>
          <p:nvPr/>
        </p:nvGrpSpPr>
        <p:grpSpPr>
          <a:xfrm>
            <a:off x="6452655" y="2348829"/>
            <a:ext cx="432570" cy="421333"/>
            <a:chOff x="5926225" y="921350"/>
            <a:chExt cx="517800" cy="504350"/>
          </a:xfrm>
        </p:grpSpPr>
        <p:sp>
          <p:nvSpPr>
            <p:cNvPr id="631" name="Shape 631"/>
            <p:cNvSpPr/>
            <p:nvPr/>
          </p:nvSpPr>
          <p:spPr>
            <a:xfrm>
              <a:off x="5926225" y="921350"/>
              <a:ext cx="517800" cy="504350"/>
            </a:xfrm>
            <a:custGeom>
              <a:avLst/>
              <a:gdLst/>
              <a:ahLst/>
              <a:cxnLst/>
              <a:rect l="0" t="0" r="0" b="0"/>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rgbClr val="FF9900"/>
              </a:solidFill>
              <a:prstDash val="solid"/>
              <a:bevel/>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632" name="Shape 632"/>
            <p:cNvSpPr/>
            <p:nvPr/>
          </p:nvSpPr>
          <p:spPr>
            <a:xfrm>
              <a:off x="6016600" y="1005000"/>
              <a:ext cx="337050" cy="337050"/>
            </a:xfrm>
            <a:custGeom>
              <a:avLst/>
              <a:gdLst/>
              <a:ahLst/>
              <a:cxnLst/>
              <a:rect l="0" t="0" r="0" b="0"/>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rgbClr val="FF9900"/>
              </a:solidFill>
              <a:prstDash val="solid"/>
              <a:bevel/>
              <a:headEnd type="none" w="med" len="med"/>
              <a:tailEnd type="none" w="med" len="med"/>
            </a:ln>
          </p:spPr>
          <p:txBody>
            <a:bodyPr lIns="91425" tIns="91425" rIns="91425" bIns="91425" anchor="ctr" anchorCtr="0">
              <a:noAutofit/>
            </a:bodyPr>
            <a:lstStyle/>
            <a:p>
              <a:pPr lvl="0">
                <a:spcBef>
                  <a:spcPts val="0"/>
                </a:spcBef>
                <a:buNone/>
              </a:pPr>
              <a:endParaRPr dirty="0"/>
            </a:p>
          </p:txBody>
        </p:sp>
      </p:grpSp>
      <p:sp>
        <p:nvSpPr>
          <p:cNvPr id="633" name="Shape 633"/>
          <p:cNvSpPr/>
          <p:nvPr/>
        </p:nvSpPr>
        <p:spPr>
          <a:xfrm>
            <a:off x="6646575" y="2584886"/>
            <a:ext cx="400950" cy="226497"/>
          </a:xfrm>
          <a:custGeom>
            <a:avLst/>
            <a:gdLst/>
            <a:ahLst/>
            <a:cxnLst/>
            <a:rect l="0" t="0" r="0" b="0"/>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grpSp>
        <p:nvGrpSpPr>
          <p:cNvPr id="634" name="Shape 634"/>
          <p:cNvGrpSpPr/>
          <p:nvPr/>
        </p:nvGrpSpPr>
        <p:grpSpPr>
          <a:xfrm>
            <a:off x="5567934" y="3097871"/>
            <a:ext cx="1075936" cy="1047988"/>
            <a:chOff x="5926225" y="921350"/>
            <a:chExt cx="517800" cy="504350"/>
          </a:xfrm>
        </p:grpSpPr>
        <p:sp>
          <p:nvSpPr>
            <p:cNvPr id="635" name="Shape 635"/>
            <p:cNvSpPr/>
            <p:nvPr/>
          </p:nvSpPr>
          <p:spPr>
            <a:xfrm>
              <a:off x="5926225" y="921350"/>
              <a:ext cx="517800" cy="504350"/>
            </a:xfrm>
            <a:custGeom>
              <a:avLst/>
              <a:gdLst/>
              <a:ahLst/>
              <a:cxnLst/>
              <a:rect l="0" t="0" r="0" b="0"/>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9900"/>
            </a:solidFill>
            <a:ln w="28575" cap="flat" cmpd="sng">
              <a:solidFill>
                <a:srgbClr val="FFE599"/>
              </a:solidFill>
              <a:prstDash val="solid"/>
              <a:bevel/>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636" name="Shape 636"/>
            <p:cNvSpPr/>
            <p:nvPr/>
          </p:nvSpPr>
          <p:spPr>
            <a:xfrm>
              <a:off x="6016600" y="1005000"/>
              <a:ext cx="337050" cy="337050"/>
            </a:xfrm>
            <a:custGeom>
              <a:avLst/>
              <a:gdLst/>
              <a:ahLst/>
              <a:cxnLst/>
              <a:rect l="0" t="0" r="0" b="0"/>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9900"/>
            </a:solidFill>
            <a:ln w="28575" cap="flat" cmpd="sng">
              <a:solidFill>
                <a:srgbClr val="FFE599"/>
              </a:solidFill>
              <a:prstDash val="solid"/>
              <a:bevel/>
              <a:headEnd type="none" w="med" len="med"/>
              <a:tailEnd type="none" w="med" len="med"/>
            </a:ln>
          </p:spPr>
          <p:txBody>
            <a:bodyPr lIns="91425" tIns="91425" rIns="91425" bIns="91425" anchor="ctr" anchorCtr="0">
              <a:noAutofit/>
            </a:bodyPr>
            <a:lstStyle/>
            <a:p>
              <a:pPr lvl="0">
                <a:spcBef>
                  <a:spcPts val="0"/>
                </a:spcBef>
                <a:buNone/>
              </a:pPr>
              <a:endParaRPr dirty="0"/>
            </a:p>
          </p:txBody>
        </p:sp>
      </p:grpSp>
      <p:sp>
        <p:nvSpPr>
          <p:cNvPr id="637" name="Shape 637"/>
          <p:cNvSpPr/>
          <p:nvPr/>
        </p:nvSpPr>
        <p:spPr>
          <a:xfrm>
            <a:off x="6050248" y="3684967"/>
            <a:ext cx="997288" cy="563370"/>
          </a:xfrm>
          <a:custGeom>
            <a:avLst/>
            <a:gdLst/>
            <a:ahLst/>
            <a:cxnLst/>
            <a:rect l="0" t="0" r="0" b="0"/>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9525" cap="flat" cmpd="sng">
            <a:solidFill>
              <a:srgbClr val="FFFFFF"/>
            </a:solidFill>
            <a:prstDash val="dot"/>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638" name="Shape 638"/>
          <p:cNvSpPr txBox="1"/>
          <p:nvPr/>
        </p:nvSpPr>
        <p:spPr>
          <a:xfrm>
            <a:off x="5456625" y="803925"/>
            <a:ext cx="2592000" cy="1525800"/>
          </a:xfrm>
          <a:prstGeom prst="rect">
            <a:avLst/>
          </a:prstGeom>
          <a:noFill/>
          <a:ln>
            <a:noFill/>
          </a:ln>
        </p:spPr>
        <p:txBody>
          <a:bodyPr lIns="91425" tIns="91425" rIns="91425" bIns="91425" anchor="t" anchorCtr="0">
            <a:noAutofit/>
          </a:bodyPr>
          <a:lstStyle/>
          <a:p>
            <a:pPr lvl="0" rtl="0">
              <a:spcBef>
                <a:spcPts val="0"/>
              </a:spcBef>
              <a:buClr>
                <a:schemeClr val="dk1"/>
              </a:buClr>
              <a:buSzPct val="122222"/>
              <a:buFont typeface="Arial"/>
              <a:buNone/>
            </a:pPr>
            <a:r>
              <a:rPr lang="en" sz="900" b="1">
                <a:solidFill>
                  <a:srgbClr val="FFFFFF"/>
                </a:solidFill>
                <a:latin typeface="Roboto Condensed"/>
                <a:ea typeface="Roboto Condensed"/>
                <a:cs typeface="Roboto Condensed"/>
                <a:sym typeface="Roboto Condensed"/>
              </a:rPr>
              <a:t>SlidesCarnival icons are editable shapes</a:t>
            </a:r>
            <a:r>
              <a:rPr lang="en" sz="900">
                <a:solidFill>
                  <a:srgbClr val="FFFFFF"/>
                </a:solidFill>
                <a:latin typeface="Roboto Condensed"/>
                <a:ea typeface="Roboto Condensed"/>
                <a:cs typeface="Roboto Condensed"/>
                <a:sym typeface="Roboto Condensed"/>
              </a:rPr>
              <a:t>. </a:t>
            </a:r>
          </a:p>
          <a:p>
            <a:pPr lvl="0" rtl="0">
              <a:spcBef>
                <a:spcPts val="0"/>
              </a:spcBef>
              <a:buClr>
                <a:schemeClr val="dk1"/>
              </a:buClr>
              <a:buFont typeface="Arial"/>
              <a:buNone/>
            </a:pPr>
            <a:endParaRPr sz="900" dirty="0">
              <a:solidFill>
                <a:srgbClr val="FFFFFF"/>
              </a:solidFill>
              <a:latin typeface="Roboto Condensed"/>
              <a:ea typeface="Roboto Condensed"/>
              <a:cs typeface="Roboto Condensed"/>
              <a:sym typeface="Roboto Condensed"/>
            </a:endParaRPr>
          </a:p>
          <a:p>
            <a:pPr lvl="0" rtl="0">
              <a:spcBef>
                <a:spcPts val="0"/>
              </a:spcBef>
              <a:buClr>
                <a:schemeClr val="dk1"/>
              </a:buClr>
              <a:buSzPct val="122222"/>
              <a:buFont typeface="Arial"/>
              <a:buNone/>
            </a:pPr>
            <a:r>
              <a:rPr lang="en" sz="900">
                <a:solidFill>
                  <a:srgbClr val="FFFFFF"/>
                </a:solidFill>
                <a:latin typeface="Roboto Condensed"/>
                <a:ea typeface="Roboto Condensed"/>
                <a:cs typeface="Roboto Condensed"/>
                <a:sym typeface="Roboto Condensed"/>
              </a:rPr>
              <a:t>This means that you can:</a:t>
            </a:r>
          </a:p>
          <a:p>
            <a:pPr marL="457200" lvl="0" indent="-285750" rtl="0">
              <a:spcBef>
                <a:spcPts val="0"/>
              </a:spcBef>
              <a:buClr>
                <a:srgbClr val="FFFFFF"/>
              </a:buClr>
              <a:buSzPct val="100000"/>
              <a:buFont typeface="Roboto Condensed"/>
              <a:buChar char="●"/>
            </a:pPr>
            <a:r>
              <a:rPr lang="en" sz="900">
                <a:solidFill>
                  <a:srgbClr val="FFFFFF"/>
                </a:solidFill>
                <a:latin typeface="Roboto Condensed"/>
                <a:ea typeface="Roboto Condensed"/>
                <a:cs typeface="Roboto Condensed"/>
                <a:sym typeface="Roboto Condensed"/>
              </a:rPr>
              <a:t>Resize them without losing quality.</a:t>
            </a:r>
          </a:p>
          <a:p>
            <a:pPr marL="457200" lvl="0" indent="-285750" rtl="0">
              <a:spcBef>
                <a:spcPts val="0"/>
              </a:spcBef>
              <a:buClr>
                <a:srgbClr val="FFFFFF"/>
              </a:buClr>
              <a:buSzPct val="100000"/>
              <a:buFont typeface="Roboto Condensed"/>
              <a:buChar char="●"/>
            </a:pPr>
            <a:r>
              <a:rPr lang="en" sz="900">
                <a:solidFill>
                  <a:srgbClr val="FFFFFF"/>
                </a:solidFill>
                <a:latin typeface="Roboto Condensed"/>
                <a:ea typeface="Roboto Condensed"/>
                <a:cs typeface="Roboto Condensed"/>
                <a:sym typeface="Roboto Condensed"/>
              </a:rPr>
              <a:t>Change fill color and opacity.</a:t>
            </a:r>
          </a:p>
          <a:p>
            <a:pPr marL="457200" lvl="0" indent="-285750" rtl="0">
              <a:spcBef>
                <a:spcPts val="0"/>
              </a:spcBef>
              <a:buClr>
                <a:srgbClr val="FFFFFF"/>
              </a:buClr>
              <a:buSzPct val="100000"/>
              <a:buFont typeface="Roboto Condensed"/>
              <a:buChar char="●"/>
            </a:pPr>
            <a:r>
              <a:rPr lang="en" sz="900">
                <a:solidFill>
                  <a:srgbClr val="FFFFFF"/>
                </a:solidFill>
                <a:latin typeface="Roboto Condensed"/>
                <a:ea typeface="Roboto Condensed"/>
                <a:cs typeface="Roboto Condensed"/>
                <a:sym typeface="Roboto Condensed"/>
              </a:rPr>
              <a:t>Change line color, width and style.</a:t>
            </a:r>
          </a:p>
          <a:p>
            <a:pPr lvl="0" rtl="0">
              <a:spcBef>
                <a:spcPts val="0"/>
              </a:spcBef>
              <a:buNone/>
            </a:pPr>
            <a:endParaRPr sz="900" dirty="0">
              <a:solidFill>
                <a:srgbClr val="FFFFFF"/>
              </a:solidFill>
              <a:latin typeface="Roboto Condensed"/>
              <a:ea typeface="Roboto Condensed"/>
              <a:cs typeface="Roboto Condensed"/>
              <a:sym typeface="Roboto Condensed"/>
            </a:endParaRPr>
          </a:p>
          <a:p>
            <a:pPr lvl="0" rtl="0">
              <a:spcBef>
                <a:spcPts val="0"/>
              </a:spcBef>
              <a:buNone/>
            </a:pPr>
            <a:r>
              <a:rPr lang="en" sz="900">
                <a:solidFill>
                  <a:srgbClr val="FFFFFF"/>
                </a:solidFill>
                <a:latin typeface="Roboto Condensed"/>
                <a:ea typeface="Roboto Condensed"/>
                <a:cs typeface="Roboto Condensed"/>
                <a:sym typeface="Roboto Condensed"/>
              </a:rPr>
              <a:t>Isn’t that nice? :)</a:t>
            </a:r>
          </a:p>
          <a:p>
            <a:pPr lvl="0" rtl="0">
              <a:spcBef>
                <a:spcPts val="0"/>
              </a:spcBef>
              <a:buNone/>
            </a:pPr>
            <a:endParaRPr sz="900" dirty="0">
              <a:solidFill>
                <a:srgbClr val="FFFFFF"/>
              </a:solidFill>
              <a:latin typeface="Roboto Condensed"/>
              <a:ea typeface="Roboto Condensed"/>
              <a:cs typeface="Roboto Condensed"/>
              <a:sym typeface="Roboto Condensed"/>
            </a:endParaRPr>
          </a:p>
          <a:p>
            <a:pPr lvl="0" rtl="0">
              <a:spcBef>
                <a:spcPts val="0"/>
              </a:spcBef>
              <a:buNone/>
            </a:pPr>
            <a:r>
              <a:rPr lang="en" sz="900">
                <a:solidFill>
                  <a:srgbClr val="FFFFFF"/>
                </a:solidFill>
                <a:latin typeface="Roboto Condensed"/>
                <a:ea typeface="Roboto Condensed"/>
                <a:cs typeface="Roboto Condensed"/>
                <a:sym typeface="Roboto Condensed"/>
              </a:rPr>
              <a:t>Examples:</a:t>
            </a:r>
          </a:p>
          <a:p>
            <a:pPr lvl="0" rtl="0">
              <a:spcBef>
                <a:spcPts val="0"/>
              </a:spcBef>
              <a:buClr>
                <a:schemeClr val="dk1"/>
              </a:buClr>
              <a:buFont typeface="Arial"/>
              <a:buNone/>
            </a:pPr>
            <a:endParaRPr sz="900" dirty="0">
              <a:solidFill>
                <a:srgbClr val="FFFFFF"/>
              </a:solidFill>
              <a:latin typeface="Roboto Condensed"/>
              <a:ea typeface="Roboto Condensed"/>
              <a:cs typeface="Roboto Condensed"/>
              <a:sym typeface="Roboto Condensed"/>
            </a:endParaRPr>
          </a:p>
          <a:p>
            <a:pPr lvl="0" rtl="0">
              <a:spcBef>
                <a:spcPts val="0"/>
              </a:spcBef>
              <a:buNone/>
            </a:pPr>
            <a:endParaRPr sz="900" dirty="0">
              <a:solidFill>
                <a:srgbClr val="FFFFFF"/>
              </a:solidFill>
              <a:latin typeface="Roboto Condensed"/>
              <a:ea typeface="Roboto Condensed"/>
              <a:cs typeface="Roboto Condensed"/>
              <a:sym typeface="Roboto Condense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642"/>
        <p:cNvGrpSpPr/>
        <p:nvPr/>
      </p:nvGrpSpPr>
      <p:grpSpPr>
        <a:xfrm>
          <a:off x="0" y="0"/>
          <a:ext cx="0" cy="0"/>
          <a:chOff x="0" y="0"/>
          <a:chExt cx="0" cy="0"/>
        </a:xfrm>
      </p:grpSpPr>
      <p:sp>
        <p:nvSpPr>
          <p:cNvPr id="643" name="Shape 643"/>
          <p:cNvSpPr txBox="1"/>
          <p:nvPr/>
        </p:nvSpPr>
        <p:spPr>
          <a:xfrm>
            <a:off x="2087650" y="914275"/>
            <a:ext cx="6676800" cy="1380900"/>
          </a:xfrm>
          <a:prstGeom prst="rect">
            <a:avLst/>
          </a:prstGeom>
          <a:noFill/>
          <a:ln>
            <a:noFill/>
          </a:ln>
        </p:spPr>
        <p:txBody>
          <a:bodyPr lIns="91425" tIns="91425" rIns="91425" bIns="91425" anchor="t" anchorCtr="0">
            <a:noAutofit/>
          </a:bodyPr>
          <a:lstStyle/>
          <a:p>
            <a:pPr lvl="0" rtl="0">
              <a:spcBef>
                <a:spcPts val="0"/>
              </a:spcBef>
              <a:buClr>
                <a:schemeClr val="dk1"/>
              </a:buClr>
              <a:buFont typeface="Arial"/>
              <a:buNone/>
            </a:pPr>
            <a:r>
              <a:rPr lang="en" b="1">
                <a:solidFill>
                  <a:srgbClr val="607896"/>
                </a:solidFill>
                <a:latin typeface="Roboto Condensed"/>
                <a:ea typeface="Roboto Condensed"/>
                <a:cs typeface="Roboto Condensed"/>
                <a:sym typeface="Roboto Condensed"/>
              </a:rPr>
              <a:t>Now you can use any emoji as an icon!</a:t>
            </a:r>
          </a:p>
          <a:p>
            <a:pPr lvl="0" rtl="0">
              <a:spcBef>
                <a:spcPts val="0"/>
              </a:spcBef>
              <a:buClr>
                <a:schemeClr val="dk1"/>
              </a:buClr>
              <a:buFont typeface="Arial"/>
              <a:buNone/>
            </a:pPr>
            <a:r>
              <a:rPr lang="en">
                <a:solidFill>
                  <a:srgbClr val="607896"/>
                </a:solidFill>
                <a:latin typeface="Roboto Condensed"/>
                <a:ea typeface="Roboto Condensed"/>
                <a:cs typeface="Roboto Condensed"/>
                <a:sym typeface="Roboto Condensed"/>
              </a:rPr>
              <a:t>And of course it resizes without losing quality and you can change the color.</a:t>
            </a:r>
          </a:p>
          <a:p>
            <a:pPr lvl="0" rtl="0">
              <a:spcBef>
                <a:spcPts val="0"/>
              </a:spcBef>
              <a:buNone/>
            </a:pPr>
            <a:endParaRPr dirty="0">
              <a:solidFill>
                <a:srgbClr val="607896"/>
              </a:solidFill>
              <a:latin typeface="Roboto Condensed"/>
              <a:ea typeface="Roboto Condensed"/>
              <a:cs typeface="Roboto Condensed"/>
              <a:sym typeface="Roboto Condensed"/>
            </a:endParaRPr>
          </a:p>
          <a:p>
            <a:pPr lvl="0">
              <a:spcBef>
                <a:spcPts val="0"/>
              </a:spcBef>
              <a:buNone/>
            </a:pPr>
            <a:r>
              <a:rPr lang="en">
                <a:solidFill>
                  <a:srgbClr val="607896"/>
                </a:solidFill>
                <a:latin typeface="Roboto Condensed"/>
                <a:ea typeface="Roboto Condensed"/>
                <a:cs typeface="Roboto Condensed"/>
                <a:sym typeface="Roboto Condensed"/>
              </a:rPr>
              <a:t>How? Follow Google instructions </a:t>
            </a:r>
            <a:r>
              <a:rPr lang="en" u="sng">
                <a:solidFill>
                  <a:srgbClr val="607896"/>
                </a:solidFill>
                <a:latin typeface="Roboto Condensed"/>
                <a:ea typeface="Roboto Condensed"/>
                <a:cs typeface="Roboto Condensed"/>
                <a:sym typeface="Roboto Condensed"/>
                <a:hlinkClick r:id="rId3"/>
              </a:rPr>
              <a:t>https://twitter.com/googledocs/status/730087240156643328</a:t>
            </a:r>
          </a:p>
          <a:p>
            <a:pPr lvl="0" rtl="0">
              <a:spcBef>
                <a:spcPts val="0"/>
              </a:spcBef>
              <a:buNone/>
            </a:pPr>
            <a:endParaRPr dirty="0">
              <a:solidFill>
                <a:srgbClr val="607896"/>
              </a:solidFill>
              <a:latin typeface="Roboto Condensed"/>
              <a:ea typeface="Roboto Condensed"/>
              <a:cs typeface="Roboto Condensed"/>
              <a:sym typeface="Roboto Condensed"/>
            </a:endParaRPr>
          </a:p>
          <a:p>
            <a:pPr lvl="0" rtl="0">
              <a:spcBef>
                <a:spcPts val="0"/>
              </a:spcBef>
              <a:buNone/>
            </a:pPr>
            <a:endParaRPr dirty="0">
              <a:solidFill>
                <a:srgbClr val="607896"/>
              </a:solidFill>
              <a:latin typeface="Roboto Condensed"/>
              <a:ea typeface="Roboto Condensed"/>
              <a:cs typeface="Roboto Condensed"/>
              <a:sym typeface="Roboto Condensed"/>
            </a:endParaRPr>
          </a:p>
          <a:p>
            <a:pPr lvl="0" rtl="0">
              <a:spcBef>
                <a:spcPts val="0"/>
              </a:spcBef>
              <a:buClr>
                <a:schemeClr val="dk1"/>
              </a:buClr>
              <a:buFont typeface="Arial"/>
              <a:buNone/>
            </a:pPr>
            <a:endParaRPr dirty="0">
              <a:solidFill>
                <a:srgbClr val="607896"/>
              </a:solidFill>
              <a:latin typeface="Roboto Condensed"/>
              <a:ea typeface="Roboto Condensed"/>
              <a:cs typeface="Roboto Condensed"/>
              <a:sym typeface="Roboto Condensed"/>
            </a:endParaRPr>
          </a:p>
          <a:p>
            <a:pPr lvl="0" rtl="0">
              <a:spcBef>
                <a:spcPts val="0"/>
              </a:spcBef>
              <a:buNone/>
            </a:pPr>
            <a:endParaRPr dirty="0">
              <a:solidFill>
                <a:srgbClr val="607896"/>
              </a:solidFill>
              <a:latin typeface="Roboto Condensed"/>
              <a:ea typeface="Roboto Condensed"/>
              <a:cs typeface="Roboto Condensed"/>
              <a:sym typeface="Roboto Condensed"/>
            </a:endParaRPr>
          </a:p>
        </p:txBody>
      </p:sp>
      <p:sp>
        <p:nvSpPr>
          <p:cNvPr id="644" name="Shape 644"/>
          <p:cNvSpPr txBox="1"/>
          <p:nvPr/>
        </p:nvSpPr>
        <p:spPr>
          <a:xfrm>
            <a:off x="731900" y="2374250"/>
            <a:ext cx="7327500" cy="2570700"/>
          </a:xfrm>
          <a:prstGeom prst="rect">
            <a:avLst/>
          </a:prstGeom>
          <a:noFill/>
          <a:ln>
            <a:noFill/>
          </a:ln>
        </p:spPr>
        <p:txBody>
          <a:bodyPr lIns="91425" tIns="91425" rIns="91425" bIns="91425" anchor="t" anchorCtr="0">
            <a:noAutofit/>
          </a:bodyPr>
          <a:lstStyle/>
          <a:p>
            <a:pPr lvl="0">
              <a:lnSpc>
                <a:spcPct val="115000"/>
              </a:lnSpc>
              <a:spcBef>
                <a:spcPts val="0"/>
              </a:spcBef>
              <a:buNone/>
            </a:pPr>
            <a:r>
              <a:rPr lang="en" sz="3600">
                <a:solidFill>
                  <a:srgbClr val="607896"/>
                </a:solidFill>
                <a:latin typeface="Roboto Condensed"/>
                <a:ea typeface="Roboto Condensed"/>
                <a:cs typeface="Roboto Condensed"/>
                <a:sym typeface="Roboto Condensed"/>
              </a:rPr>
              <a:t>✋👆👉👍👤👦👧👨👩👪💃🏃💑❤😂😉😋😒😭👶😸🐟🍒🍔💣📌📖🔨🎃🎈🎨🏈🏰🌏🔌🔑</a:t>
            </a:r>
            <a:r>
              <a:rPr lang="en" sz="2400">
                <a:solidFill>
                  <a:srgbClr val="FFFFFF"/>
                </a:solidFill>
                <a:highlight>
                  <a:srgbClr val="607896"/>
                </a:highlight>
                <a:latin typeface="Roboto Condensed"/>
                <a:ea typeface="Roboto Condensed"/>
                <a:cs typeface="Roboto Condensed"/>
                <a:sym typeface="Roboto Condensed"/>
              </a:rPr>
              <a:t> and many more...</a:t>
            </a:r>
          </a:p>
        </p:txBody>
      </p:sp>
      <p:sp>
        <p:nvSpPr>
          <p:cNvPr id="645" name="Shape 645"/>
          <p:cNvSpPr txBox="1"/>
          <p:nvPr/>
        </p:nvSpPr>
        <p:spPr>
          <a:xfrm>
            <a:off x="572775" y="856414"/>
            <a:ext cx="1440600" cy="1296000"/>
          </a:xfrm>
          <a:prstGeom prst="rect">
            <a:avLst/>
          </a:prstGeom>
          <a:noFill/>
          <a:ln>
            <a:noFill/>
          </a:ln>
        </p:spPr>
        <p:txBody>
          <a:bodyPr lIns="91425" tIns="91425" rIns="91425" bIns="91425" anchor="ctr" anchorCtr="0">
            <a:noAutofit/>
          </a:bodyPr>
          <a:lstStyle/>
          <a:p>
            <a:pPr lvl="0" algn="ctr">
              <a:spcBef>
                <a:spcPts val="0"/>
              </a:spcBef>
              <a:buClr>
                <a:schemeClr val="dk1"/>
              </a:buClr>
              <a:buSzPct val="25000"/>
              <a:buFont typeface="Arial"/>
              <a:buNone/>
            </a:pPr>
            <a:r>
              <a:rPr lang="en" sz="9600" dirty="0">
                <a:solidFill>
                  <a:srgbClr val="FF9900"/>
                </a:solidFill>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796BF"/>
        </a:solidFill>
        <a:effectLst/>
      </p:bgPr>
    </p:bg>
    <p:spTree>
      <p:nvGrpSpPr>
        <p:cNvPr id="1" name="Shape 307"/>
        <p:cNvGrpSpPr/>
        <p:nvPr/>
      </p:nvGrpSpPr>
      <p:grpSpPr>
        <a:xfrm>
          <a:off x="0" y="0"/>
          <a:ext cx="0" cy="0"/>
          <a:chOff x="0" y="0"/>
          <a:chExt cx="0" cy="0"/>
        </a:xfrm>
      </p:grpSpPr>
      <p:sp>
        <p:nvSpPr>
          <p:cNvPr id="309" name="Shape 309"/>
          <p:cNvSpPr txBox="1">
            <a:spLocks noGrp="1"/>
          </p:cNvSpPr>
          <p:nvPr>
            <p:ph type="body" idx="4294967295"/>
          </p:nvPr>
        </p:nvSpPr>
        <p:spPr>
          <a:xfrm>
            <a:off x="1666910" y="1339121"/>
            <a:ext cx="6297863" cy="3439618"/>
          </a:xfrm>
          <a:prstGeom prst="rect">
            <a:avLst/>
          </a:prstGeom>
        </p:spPr>
        <p:txBody>
          <a:bodyPr lIns="91425" tIns="91425" rIns="91425" bIns="91425" anchor="ctr" anchorCtr="0">
            <a:noAutofit/>
          </a:bodyPr>
          <a:lstStyle/>
          <a:p>
            <a:pPr marL="457200" lvl="0" indent="-228600">
              <a:spcBef>
                <a:spcPts val="0"/>
              </a:spcBef>
            </a:pPr>
            <a:r>
              <a:rPr lang="en-US" b="1" dirty="0">
                <a:solidFill>
                  <a:schemeClr val="bg1">
                    <a:lumMod val="95000"/>
                  </a:schemeClr>
                </a:solidFill>
              </a:rPr>
              <a:t>Real-time results</a:t>
            </a:r>
            <a:r>
              <a:rPr lang="en-US" dirty="0">
                <a:solidFill>
                  <a:schemeClr val="bg1">
                    <a:lumMod val="95000"/>
                  </a:schemeClr>
                </a:solidFill>
              </a:rPr>
              <a:t>. Because of Twitter’s real-time streaming engine, we can quickly get public opinion</a:t>
            </a:r>
            <a:endParaRPr lang="en" dirty="0">
              <a:solidFill>
                <a:schemeClr val="bg1">
                  <a:lumMod val="95000"/>
                </a:schemeClr>
              </a:solidFill>
            </a:endParaRPr>
          </a:p>
          <a:p>
            <a:pPr marL="457200" lvl="0" indent="-228600">
              <a:spcBef>
                <a:spcPts val="0"/>
              </a:spcBef>
            </a:pPr>
            <a:r>
              <a:rPr lang="en-US" b="1" dirty="0">
                <a:solidFill>
                  <a:schemeClr val="bg1">
                    <a:lumMod val="95000"/>
                  </a:schemeClr>
                </a:solidFill>
              </a:rPr>
              <a:t>Wide reach</a:t>
            </a:r>
            <a:r>
              <a:rPr lang="en-US" dirty="0">
                <a:solidFill>
                  <a:schemeClr val="bg1">
                    <a:lumMod val="95000"/>
                  </a:schemeClr>
                </a:solidFill>
              </a:rPr>
              <a:t>. Twitter is used by all age group, many type and size of businesses</a:t>
            </a:r>
            <a:endParaRPr lang="en" b="1" dirty="0">
              <a:solidFill>
                <a:schemeClr val="bg1">
                  <a:lumMod val="95000"/>
                </a:schemeClr>
              </a:solidFill>
            </a:endParaRPr>
          </a:p>
          <a:p>
            <a:pPr marL="457200" lvl="0" indent="-228600">
              <a:spcBef>
                <a:spcPts val="0"/>
              </a:spcBef>
            </a:pPr>
            <a:r>
              <a:rPr lang="en-US" b="1" dirty="0">
                <a:solidFill>
                  <a:schemeClr val="bg1">
                    <a:lumMod val="95000"/>
                  </a:schemeClr>
                </a:solidFill>
              </a:rPr>
              <a:t>Direct feedback</a:t>
            </a:r>
            <a:r>
              <a:rPr lang="en-US" dirty="0">
                <a:solidFill>
                  <a:schemeClr val="bg1">
                    <a:lumMod val="95000"/>
                  </a:schemeClr>
                </a:solidFill>
              </a:rPr>
              <a:t>. You hear what people are saying as they say it.</a:t>
            </a:r>
            <a:endParaRPr lang="en" b="1" dirty="0">
              <a:solidFill>
                <a:schemeClr val="bg1">
                  <a:lumMod val="95000"/>
                </a:schemeClr>
              </a:solidFill>
            </a:endParaRPr>
          </a:p>
        </p:txBody>
      </p:sp>
      <p:sp>
        <p:nvSpPr>
          <p:cNvPr id="6" name="Shape 188">
            <a:extLst>
              <a:ext uri="{FF2B5EF4-FFF2-40B4-BE49-F238E27FC236}">
                <a16:creationId xmlns:a16="http://schemas.microsoft.com/office/drawing/2014/main" id="{F7F08C99-F8C1-4BF8-A682-88AEAB83F708}"/>
              </a:ext>
            </a:extLst>
          </p:cNvPr>
          <p:cNvSpPr txBox="1">
            <a:spLocks/>
          </p:cNvSpPr>
          <p:nvPr/>
        </p:nvSpPr>
        <p:spPr>
          <a:xfrm>
            <a:off x="1031425" y="1149725"/>
            <a:ext cx="5760300" cy="680700"/>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sz="3000" b="1" cap="all" dirty="0">
                <a:solidFill>
                  <a:schemeClr val="accent1">
                    <a:lumMod val="20000"/>
                    <a:lumOff val="80000"/>
                  </a:schemeClr>
                </a:solidFill>
                <a:latin typeface="Oswald"/>
              </a:rPr>
              <a:t>Why Twitter</a:t>
            </a:r>
            <a:endParaRPr lang="en" sz="3000" b="1" cap="all" dirty="0">
              <a:solidFill>
                <a:schemeClr val="accent1">
                  <a:lumMod val="20000"/>
                  <a:lumOff val="80000"/>
                </a:schemeClr>
              </a:solidFill>
              <a:latin typeface="Oswa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7DF83875-5A73-4720-ADB7-B8B7EB95C63A}"/>
              </a:ext>
            </a:extLst>
          </p:cNvPr>
          <p:cNvSpPr/>
          <p:nvPr/>
        </p:nvSpPr>
        <p:spPr>
          <a:xfrm>
            <a:off x="2215299" y="183823"/>
            <a:ext cx="7178512" cy="1696824"/>
          </a:xfrm>
          <a:prstGeom prst="roundRect">
            <a:avLst>
              <a:gd name="adj" fmla="val 0"/>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Shape 220"/>
          <p:cNvSpPr txBox="1">
            <a:spLocks noGrp="1"/>
          </p:cNvSpPr>
          <p:nvPr>
            <p:ph type="title"/>
          </p:nvPr>
        </p:nvSpPr>
        <p:spPr>
          <a:xfrm>
            <a:off x="199558" y="1636958"/>
            <a:ext cx="6092834" cy="867069"/>
          </a:xfrm>
          <a:prstGeom prst="rect">
            <a:avLst/>
          </a:prstGeom>
        </p:spPr>
        <p:txBody>
          <a:bodyPr lIns="91425" tIns="91425" rIns="91425" bIns="91425" anchor="b" anchorCtr="0">
            <a:noAutofit/>
          </a:bodyPr>
          <a:lstStyle/>
          <a:p>
            <a:pPr lvl="0">
              <a:spcBef>
                <a:spcPts val="0"/>
              </a:spcBef>
              <a:buNone/>
            </a:pPr>
            <a:r>
              <a:rPr lang="en" cap="all" dirty="0"/>
              <a:t>Challenges –Noisy Text</a:t>
            </a:r>
          </a:p>
        </p:txBody>
      </p:sp>
      <p:sp>
        <p:nvSpPr>
          <p:cNvPr id="6" name="Shape 189">
            <a:extLst>
              <a:ext uri="{FF2B5EF4-FFF2-40B4-BE49-F238E27FC236}">
                <a16:creationId xmlns:a16="http://schemas.microsoft.com/office/drawing/2014/main" id="{19F604DB-19FB-4379-8177-38B2AB9C85D8}"/>
              </a:ext>
            </a:extLst>
          </p:cNvPr>
          <p:cNvSpPr txBox="1">
            <a:spLocks/>
          </p:cNvSpPr>
          <p:nvPr/>
        </p:nvSpPr>
        <p:spPr>
          <a:xfrm>
            <a:off x="146810" y="2504027"/>
            <a:ext cx="6249276" cy="25212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BB5D9"/>
              </a:buClr>
              <a:buSzPct val="100000"/>
              <a:buFont typeface="Roboto Condensed"/>
              <a:buChar char="»"/>
              <a:defRPr sz="1600" b="0" i="0" u="none" strike="noStrike" cap="none">
                <a:solidFill>
                  <a:srgbClr val="607896"/>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4BB5D9"/>
              </a:buClr>
              <a:buSzPct val="100000"/>
              <a:buFont typeface="Roboto Condensed"/>
              <a:buChar char="⋄"/>
              <a:defRPr sz="1600" b="0" i="0" u="none" strike="noStrike" cap="none">
                <a:solidFill>
                  <a:srgbClr val="607896"/>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607896"/>
              </a:buClr>
              <a:buSzPct val="100000"/>
              <a:buFont typeface="Roboto Condensed"/>
              <a:buChar char="⋄"/>
              <a:defRPr sz="1600" b="0" i="0" u="none" strike="noStrike" cap="none">
                <a:solidFill>
                  <a:srgbClr val="607896"/>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607896"/>
              </a:buClr>
              <a:buSzPct val="100000"/>
              <a:buFont typeface="Roboto Condensed"/>
              <a:buChar char="⋄"/>
              <a:defRPr sz="1600" b="0" i="0" u="none" strike="noStrike" cap="none">
                <a:solidFill>
                  <a:srgbClr val="607896"/>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607896"/>
              </a:buClr>
              <a:buSzPct val="100000"/>
              <a:buFont typeface="Roboto Condensed"/>
              <a:buChar char="⋄"/>
              <a:defRPr sz="1600" b="0" i="0" u="none" strike="noStrike" cap="none">
                <a:solidFill>
                  <a:srgbClr val="607896"/>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607896"/>
              </a:buClr>
              <a:buSzPct val="100000"/>
              <a:buFont typeface="Roboto Condensed"/>
              <a:buChar char="⋄"/>
              <a:defRPr sz="1600" b="0" i="0" u="none" strike="noStrike" cap="none">
                <a:solidFill>
                  <a:srgbClr val="607896"/>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607896"/>
              </a:buClr>
              <a:buSzPct val="100000"/>
              <a:buFont typeface="Roboto Condensed"/>
              <a:buNone/>
              <a:defRPr sz="1600" b="0" i="0" u="none" strike="noStrike" cap="none">
                <a:solidFill>
                  <a:srgbClr val="607896"/>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607896"/>
              </a:buClr>
              <a:buSzPct val="100000"/>
              <a:buFont typeface="Roboto Condensed"/>
              <a:buNone/>
              <a:defRPr sz="1600" b="0" i="0" u="none" strike="noStrike" cap="none">
                <a:solidFill>
                  <a:srgbClr val="607896"/>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607896"/>
              </a:buClr>
              <a:buSzPct val="100000"/>
              <a:buFont typeface="Roboto Condensed"/>
              <a:buNone/>
              <a:defRPr sz="1600" b="0" i="0" u="none" strike="noStrike" cap="none">
                <a:solidFill>
                  <a:srgbClr val="607896"/>
                </a:solidFill>
                <a:latin typeface="Roboto Condensed"/>
                <a:ea typeface="Roboto Condensed"/>
                <a:cs typeface="Roboto Condensed"/>
                <a:sym typeface="Roboto Condensed"/>
              </a:defRPr>
            </a:lvl9pPr>
          </a:lstStyle>
          <a:p>
            <a:pPr marL="457200" indent="-228600"/>
            <a:r>
              <a:rPr lang="en-US" sz="1800" b="1" dirty="0"/>
              <a:t>Accumulate quickly</a:t>
            </a:r>
            <a:r>
              <a:rPr lang="en-US" sz="1800" dirty="0"/>
              <a:t>. Twitter is used by all age group, many type and size of businesses</a:t>
            </a:r>
            <a:endParaRPr lang="en" sz="1800" b="1" dirty="0"/>
          </a:p>
          <a:p>
            <a:pPr marL="457200" indent="-228600"/>
            <a:r>
              <a:rPr lang="en-US" sz="1800" b="1" dirty="0"/>
              <a:t>Mostly noise</a:t>
            </a:r>
            <a:r>
              <a:rPr lang="en-US" sz="1800" dirty="0"/>
              <a:t>. And it is often hard to identify which are and aren’t!</a:t>
            </a:r>
          </a:p>
          <a:p>
            <a:pPr marL="457200" indent="-228600"/>
            <a:r>
              <a:rPr lang="en-US" sz="1800" b="1" dirty="0"/>
              <a:t>Unique grammar </a:t>
            </a:r>
          </a:p>
          <a:p>
            <a:pPr marL="457200" indent="-228600"/>
            <a:r>
              <a:rPr lang="en-US" sz="1800" b="1" dirty="0"/>
              <a:t>Lexical Variation. </a:t>
            </a:r>
            <a:r>
              <a:rPr lang="en-US" sz="1800" dirty="0"/>
              <a:t>2mar, tmr, tmoro, tmorrow, tmrw, tomo, tmw, and many……</a:t>
            </a:r>
            <a:endParaRPr lang="en" sz="1800" dirty="0"/>
          </a:p>
          <a:p>
            <a:pPr marL="457200" indent="-228600"/>
            <a:endParaRPr lang="en" b="1" dirty="0"/>
          </a:p>
        </p:txBody>
      </p:sp>
      <p:pic>
        <p:nvPicPr>
          <p:cNvPr id="9" name="Picture 8">
            <a:extLst>
              <a:ext uri="{FF2B5EF4-FFF2-40B4-BE49-F238E27FC236}">
                <a16:creationId xmlns:a16="http://schemas.microsoft.com/office/drawing/2014/main" id="{42DC5AFB-B93C-448A-8992-F1209C25D19F}"/>
              </a:ext>
            </a:extLst>
          </p:cNvPr>
          <p:cNvPicPr>
            <a:picLocks noChangeAspect="1"/>
          </p:cNvPicPr>
          <p:nvPr/>
        </p:nvPicPr>
        <p:blipFill rotWithShape="1">
          <a:blip r:embed="rId3"/>
          <a:srcRect r="34117" b="8296"/>
          <a:stretch/>
        </p:blipFill>
        <p:spPr>
          <a:xfrm>
            <a:off x="6344243" y="268551"/>
            <a:ext cx="2854529" cy="731520"/>
          </a:xfrm>
          <a:prstGeom prst="rect">
            <a:avLst/>
          </a:prstGeom>
        </p:spPr>
      </p:pic>
      <p:pic>
        <p:nvPicPr>
          <p:cNvPr id="10" name="Picture 9">
            <a:extLst>
              <a:ext uri="{FF2B5EF4-FFF2-40B4-BE49-F238E27FC236}">
                <a16:creationId xmlns:a16="http://schemas.microsoft.com/office/drawing/2014/main" id="{6133AAA2-5A43-461B-8D42-BC4C1D77CDC5}"/>
              </a:ext>
            </a:extLst>
          </p:cNvPr>
          <p:cNvPicPr>
            <a:picLocks noChangeAspect="1"/>
          </p:cNvPicPr>
          <p:nvPr/>
        </p:nvPicPr>
        <p:blipFill rotWithShape="1">
          <a:blip r:embed="rId4"/>
          <a:srcRect r="8949"/>
          <a:stretch/>
        </p:blipFill>
        <p:spPr>
          <a:xfrm>
            <a:off x="6344243" y="1053192"/>
            <a:ext cx="2854529" cy="731520"/>
          </a:xfrm>
          <a:prstGeom prst="rect">
            <a:avLst/>
          </a:prstGeom>
        </p:spPr>
      </p:pic>
      <p:pic>
        <p:nvPicPr>
          <p:cNvPr id="11" name="Picture 10">
            <a:extLst>
              <a:ext uri="{FF2B5EF4-FFF2-40B4-BE49-F238E27FC236}">
                <a16:creationId xmlns:a16="http://schemas.microsoft.com/office/drawing/2014/main" id="{31CAB769-373A-4F4C-998A-D70482F83E75}"/>
              </a:ext>
            </a:extLst>
          </p:cNvPr>
          <p:cNvPicPr>
            <a:picLocks noChangeAspect="1"/>
          </p:cNvPicPr>
          <p:nvPr/>
        </p:nvPicPr>
        <p:blipFill rotWithShape="1">
          <a:blip r:embed="rId5"/>
          <a:srcRect r="5618"/>
          <a:stretch/>
        </p:blipFill>
        <p:spPr>
          <a:xfrm>
            <a:off x="2286942" y="1053192"/>
            <a:ext cx="3979878" cy="731520"/>
          </a:xfrm>
          <a:prstGeom prst="rect">
            <a:avLst/>
          </a:prstGeom>
        </p:spPr>
      </p:pic>
      <p:pic>
        <p:nvPicPr>
          <p:cNvPr id="12" name="Picture 11">
            <a:extLst>
              <a:ext uri="{FF2B5EF4-FFF2-40B4-BE49-F238E27FC236}">
                <a16:creationId xmlns:a16="http://schemas.microsoft.com/office/drawing/2014/main" id="{17BDF341-1E99-4A1D-A320-91BC70FD619C}"/>
              </a:ext>
            </a:extLst>
          </p:cNvPr>
          <p:cNvPicPr>
            <a:picLocks noChangeAspect="1"/>
          </p:cNvPicPr>
          <p:nvPr/>
        </p:nvPicPr>
        <p:blipFill>
          <a:blip r:embed="rId6"/>
          <a:stretch>
            <a:fillRect/>
          </a:stretch>
        </p:blipFill>
        <p:spPr>
          <a:xfrm>
            <a:off x="2286941" y="268551"/>
            <a:ext cx="3979878" cy="72858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1031425" y="1149725"/>
            <a:ext cx="5760300" cy="680700"/>
          </a:xfrm>
          <a:prstGeom prst="rect">
            <a:avLst/>
          </a:prstGeom>
        </p:spPr>
        <p:txBody>
          <a:bodyPr lIns="91425" tIns="91425" rIns="91425" bIns="91425" anchor="b" anchorCtr="0">
            <a:noAutofit/>
          </a:bodyPr>
          <a:lstStyle/>
          <a:p>
            <a:pPr lvl="0" rtl="0">
              <a:spcBef>
                <a:spcPts val="0"/>
              </a:spcBef>
              <a:buNone/>
            </a:pPr>
            <a:r>
              <a:rPr lang="en-US" dirty="0"/>
              <a:t>MY APPROACH</a:t>
            </a:r>
            <a:endParaRPr lang="en" dirty="0"/>
          </a:p>
        </p:txBody>
      </p:sp>
      <p:sp>
        <p:nvSpPr>
          <p:cNvPr id="6" name="Shape 165">
            <a:extLst>
              <a:ext uri="{FF2B5EF4-FFF2-40B4-BE49-F238E27FC236}">
                <a16:creationId xmlns:a16="http://schemas.microsoft.com/office/drawing/2014/main" id="{2839C530-3C00-48DB-B81E-13B6CB020B7F}"/>
              </a:ext>
            </a:extLst>
          </p:cNvPr>
          <p:cNvSpPr txBox="1">
            <a:spLocks/>
          </p:cNvSpPr>
          <p:nvPr/>
        </p:nvSpPr>
        <p:spPr>
          <a:xfrm>
            <a:off x="1031425" y="1790450"/>
            <a:ext cx="7003303" cy="2034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BB5D9"/>
              </a:buClr>
              <a:buSzPct val="100000"/>
              <a:buFont typeface="Roboto Condensed"/>
              <a:buChar char="»"/>
              <a:defRPr sz="1800" b="0" i="0" u="none" strike="noStrike" cap="none">
                <a:solidFill>
                  <a:srgbClr val="607896"/>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4BB5D9"/>
              </a:buClr>
              <a:buSzPct val="100000"/>
              <a:buFont typeface="Roboto Condensed"/>
              <a:buChar char="⋄"/>
              <a:defRPr sz="1800" b="0" i="0" u="none" strike="noStrike" cap="none">
                <a:solidFill>
                  <a:srgbClr val="607896"/>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607896"/>
              </a:buClr>
              <a:buSzPct val="100000"/>
              <a:buFont typeface="Roboto Condensed"/>
              <a:buChar char="⋄"/>
              <a:defRPr sz="1800" b="0" i="0" u="none" strike="noStrike" cap="none">
                <a:solidFill>
                  <a:srgbClr val="607896"/>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607896"/>
              </a:buClr>
              <a:buSzPct val="100000"/>
              <a:buFont typeface="Roboto Condensed"/>
              <a:buChar char="⋄"/>
              <a:defRPr sz="1800" b="0" i="0" u="none" strike="noStrike" cap="none">
                <a:solidFill>
                  <a:srgbClr val="607896"/>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607896"/>
              </a:buClr>
              <a:buSzPct val="100000"/>
              <a:buFont typeface="Roboto Condensed"/>
              <a:buChar char="⋄"/>
              <a:defRPr sz="1800" b="0" i="0" u="none" strike="noStrike" cap="none">
                <a:solidFill>
                  <a:srgbClr val="607896"/>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607896"/>
              </a:buClr>
              <a:buSzPct val="100000"/>
              <a:buFont typeface="Roboto Condensed"/>
              <a:buChar char="⋄"/>
              <a:defRPr sz="1800" b="0" i="0" u="none" strike="noStrike" cap="none">
                <a:solidFill>
                  <a:srgbClr val="607896"/>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607896"/>
              </a:buClr>
              <a:buSzPct val="100000"/>
              <a:buFont typeface="Roboto Condensed"/>
              <a:buNone/>
              <a:defRPr sz="1800" b="0" i="0" u="none" strike="noStrike" cap="none">
                <a:solidFill>
                  <a:srgbClr val="607896"/>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607896"/>
              </a:buClr>
              <a:buSzPct val="100000"/>
              <a:buFont typeface="Roboto Condensed"/>
              <a:buNone/>
              <a:defRPr sz="1800" b="0" i="0" u="none" strike="noStrike" cap="none">
                <a:solidFill>
                  <a:srgbClr val="607896"/>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607896"/>
              </a:buClr>
              <a:buSzPct val="100000"/>
              <a:buFont typeface="Roboto Condensed"/>
              <a:buNone/>
              <a:defRPr sz="1800" b="0" i="0" u="none" strike="noStrike" cap="none">
                <a:solidFill>
                  <a:srgbClr val="607896"/>
                </a:solidFill>
                <a:latin typeface="Roboto Condensed"/>
                <a:ea typeface="Roboto Condensed"/>
                <a:cs typeface="Roboto Condensed"/>
                <a:sym typeface="Roboto Condensed"/>
              </a:defRPr>
            </a:lvl9pPr>
          </a:lstStyle>
          <a:p>
            <a:pPr marL="457200" indent="-228600"/>
            <a:r>
              <a:rPr lang="en-US" dirty="0"/>
              <a:t>Set up </a:t>
            </a:r>
            <a:r>
              <a:rPr lang="en-US" b="1" dirty="0"/>
              <a:t>Data Collection </a:t>
            </a:r>
            <a:r>
              <a:rPr lang="en-US" dirty="0"/>
              <a:t>process and </a:t>
            </a:r>
            <a:r>
              <a:rPr lang="en-US" b="1" dirty="0"/>
              <a:t>Data Infrastructure</a:t>
            </a:r>
          </a:p>
          <a:p>
            <a:pPr marL="514350" indent="-285750">
              <a:buFontTx/>
              <a:buChar char="»"/>
            </a:pPr>
            <a:r>
              <a:rPr lang="en-US" dirty="0"/>
              <a:t>Examine different </a:t>
            </a:r>
            <a:r>
              <a:rPr lang="en-US" b="1" dirty="0"/>
              <a:t>Natural Language Processing </a:t>
            </a:r>
            <a:r>
              <a:rPr lang="en-US" dirty="0"/>
              <a:t>tools on  collected tweets</a:t>
            </a:r>
          </a:p>
          <a:p>
            <a:pPr marL="457200" indent="-228600"/>
            <a:r>
              <a:rPr lang="en-US" dirty="0"/>
              <a:t>Create A|B Testing Model on similarity comparison</a:t>
            </a:r>
          </a:p>
          <a:p>
            <a:pPr marL="457200" indent="-228600"/>
            <a:r>
              <a:rPr lang="en-US" dirty="0"/>
              <a:t>Use </a:t>
            </a:r>
            <a:r>
              <a:rPr lang="en-US" b="1" dirty="0"/>
              <a:t>Time Series Modeling </a:t>
            </a:r>
            <a:r>
              <a:rPr lang="en-US" dirty="0"/>
              <a:t>to catch the trends</a:t>
            </a:r>
          </a:p>
          <a:p>
            <a:pPr marL="457200" indent="-228600"/>
            <a:r>
              <a:rPr lang="en-US" dirty="0"/>
              <a:t> Tuning hyperparameters for model improvement</a:t>
            </a:r>
          </a:p>
          <a:p>
            <a:pPr marL="457200" indent="-228600"/>
            <a:endParaRPr lang="en" dirty="0"/>
          </a:p>
          <a:p>
            <a:pPr>
              <a:buFont typeface="Roboto Condensed"/>
              <a:buNone/>
            </a:pP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1031425" y="1149725"/>
            <a:ext cx="5760300" cy="680700"/>
          </a:xfrm>
          <a:prstGeom prst="rect">
            <a:avLst/>
          </a:prstGeom>
        </p:spPr>
        <p:txBody>
          <a:bodyPr lIns="91425" tIns="91425" rIns="91425" bIns="91425" anchor="b" anchorCtr="0">
            <a:noAutofit/>
          </a:bodyPr>
          <a:lstStyle/>
          <a:p>
            <a:pPr lvl="0">
              <a:spcBef>
                <a:spcPts val="0"/>
              </a:spcBef>
              <a:buNone/>
            </a:pPr>
            <a:r>
              <a:rPr lang="en-US" cap="all" dirty="0"/>
              <a:t>Set up infrastructure</a:t>
            </a:r>
            <a:endParaRPr lang="en" cap="all" dirty="0"/>
          </a:p>
        </p:txBody>
      </p:sp>
      <p:sp>
        <p:nvSpPr>
          <p:cNvPr id="189" name="Shape 189"/>
          <p:cNvSpPr txBox="1">
            <a:spLocks noGrp="1"/>
          </p:cNvSpPr>
          <p:nvPr>
            <p:ph type="body" idx="1"/>
          </p:nvPr>
        </p:nvSpPr>
        <p:spPr>
          <a:xfrm>
            <a:off x="1164211" y="1770776"/>
            <a:ext cx="6403258" cy="3033806"/>
          </a:xfrm>
          <a:prstGeom prst="rect">
            <a:avLst/>
          </a:prstGeom>
        </p:spPr>
        <p:txBody>
          <a:bodyPr lIns="91425" tIns="91425" rIns="91425" bIns="91425" anchor="t" anchorCtr="0">
            <a:noAutofit/>
          </a:bodyPr>
          <a:lstStyle/>
          <a:p>
            <a:pPr marL="228600" lvl="0">
              <a:buNone/>
            </a:pPr>
            <a:r>
              <a:rPr lang="en-US" sz="1800" dirty="0"/>
              <a:t>Created an automated and sustainable </a:t>
            </a:r>
            <a:r>
              <a:rPr lang="en-US" sz="1800" b="1" dirty="0"/>
              <a:t>data collection process</a:t>
            </a:r>
          </a:p>
          <a:p>
            <a:pPr marL="514350" lvl="0" indent="-285750">
              <a:buFontTx/>
              <a:buChar char="»"/>
            </a:pPr>
            <a:r>
              <a:rPr lang="en-US" sz="1800" dirty="0"/>
              <a:t>Collect and clean tweets real-time</a:t>
            </a:r>
          </a:p>
          <a:p>
            <a:pPr marL="514350" lvl="0" indent="-285750">
              <a:buFontTx/>
              <a:buChar char="»"/>
            </a:pPr>
            <a:r>
              <a:rPr lang="en-US" sz="1800" dirty="0"/>
              <a:t>Restart the service periodically to clear up potential cache </a:t>
            </a:r>
          </a:p>
          <a:p>
            <a:pPr marL="228600" lvl="0">
              <a:buNone/>
            </a:pPr>
            <a:r>
              <a:rPr lang="en-US" sz="1800" dirty="0"/>
              <a:t>Automate </a:t>
            </a:r>
            <a:r>
              <a:rPr lang="en-US" sz="1800" b="1" dirty="0"/>
              <a:t>NLP process</a:t>
            </a:r>
          </a:p>
          <a:p>
            <a:pPr marL="514350" lvl="0" indent="-285750">
              <a:buFontTx/>
              <a:buChar char="»"/>
            </a:pPr>
            <a:r>
              <a:rPr lang="en-US" sz="1800" dirty="0"/>
              <a:t>NLP Pipeline </a:t>
            </a:r>
          </a:p>
          <a:p>
            <a:pPr marL="514350" lvl="0" indent="-285750">
              <a:buFontTx/>
              <a:buChar char="»"/>
            </a:pPr>
            <a:r>
              <a:rPr lang="en-US" sz="1800" dirty="0"/>
              <a:t>Daily scheduled process to vectorizer pass 7 day tweets to be ready for quick analysis</a:t>
            </a:r>
            <a:endParaRPr lang="en" sz="1800" dirty="0"/>
          </a:p>
        </p:txBody>
      </p:sp>
    </p:spTree>
    <p:extLst>
      <p:ext uri="{BB962C8B-B14F-4D97-AF65-F5344CB8AC3E}">
        <p14:creationId xmlns:p14="http://schemas.microsoft.com/office/powerpoint/2010/main" val="1896588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796BF"/>
        </a:solidFill>
        <a:effectLst/>
      </p:bgPr>
    </p:bg>
    <p:spTree>
      <p:nvGrpSpPr>
        <p:cNvPr id="1" name="Shape 253"/>
        <p:cNvGrpSpPr/>
        <p:nvPr/>
      </p:nvGrpSpPr>
      <p:grpSpPr>
        <a:xfrm>
          <a:off x="0" y="0"/>
          <a:ext cx="0" cy="0"/>
          <a:chOff x="0" y="0"/>
          <a:chExt cx="0" cy="0"/>
        </a:xfrm>
      </p:grpSpPr>
      <p:sp>
        <p:nvSpPr>
          <p:cNvPr id="254" name="Shape 254"/>
          <p:cNvSpPr/>
          <p:nvPr/>
        </p:nvSpPr>
        <p:spPr>
          <a:xfrm>
            <a:off x="449149" y="755614"/>
            <a:ext cx="8446770" cy="4023854"/>
          </a:xfrm>
          <a:custGeom>
            <a:avLst/>
            <a:gdLst/>
            <a:ahLst/>
            <a:cxnLst/>
            <a:rect l="0" t="0" r="0" b="0"/>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256" name="Shape 256"/>
          <p:cNvSpPr/>
          <p:nvPr/>
        </p:nvSpPr>
        <p:spPr>
          <a:xfrm>
            <a:off x="66659" y="2434697"/>
            <a:ext cx="1206065" cy="332844"/>
          </a:xfrm>
          <a:prstGeom prst="wedgeRectCallout">
            <a:avLst>
              <a:gd name="adj1" fmla="val 29995"/>
              <a:gd name="adj2" fmla="val -174350"/>
            </a:avLst>
          </a:prstGeom>
          <a:solidFill>
            <a:srgbClr val="FF9900"/>
          </a:solidFill>
          <a:ln>
            <a:noFill/>
          </a:ln>
        </p:spPr>
        <p:txBody>
          <a:bodyPr lIns="91425" tIns="91425" rIns="91425" bIns="91425" anchor="ctr" anchorCtr="0">
            <a:noAutofit/>
          </a:bodyPr>
          <a:lstStyle/>
          <a:p>
            <a:pPr lvl="0">
              <a:spcBef>
                <a:spcPts val="0"/>
              </a:spcBef>
              <a:buNone/>
            </a:pPr>
            <a:r>
              <a:rPr lang="en-US" sz="1000" dirty="0">
                <a:solidFill>
                  <a:srgbClr val="FFFFFF"/>
                </a:solidFill>
                <a:latin typeface="Roboto Condensed"/>
                <a:ea typeface="Roboto Condensed"/>
                <a:cs typeface="Roboto Condensed"/>
                <a:sym typeface="Roboto Condensed"/>
              </a:rPr>
              <a:t>GA @ </a:t>
            </a:r>
          </a:p>
          <a:p>
            <a:pPr lvl="0">
              <a:spcBef>
                <a:spcPts val="0"/>
              </a:spcBef>
              <a:buNone/>
            </a:pPr>
            <a:r>
              <a:rPr lang="en-US" sz="1000" dirty="0">
                <a:solidFill>
                  <a:srgbClr val="FFFFFF"/>
                </a:solidFill>
                <a:latin typeface="Roboto Condensed"/>
                <a:ea typeface="Roboto Condensed"/>
                <a:cs typeface="Roboto Condensed"/>
                <a:sym typeface="Roboto Condensed"/>
              </a:rPr>
              <a:t>Santa Monica, CA </a:t>
            </a:r>
            <a:endParaRPr lang="en" sz="1000" dirty="0">
              <a:solidFill>
                <a:srgbClr val="FFFFFF"/>
              </a:solidFill>
              <a:latin typeface="Roboto Condensed"/>
              <a:ea typeface="Roboto Condensed"/>
              <a:cs typeface="Roboto Condensed"/>
              <a:sym typeface="Roboto Condensed"/>
            </a:endParaRPr>
          </a:p>
        </p:txBody>
      </p:sp>
      <p:sp>
        <p:nvSpPr>
          <p:cNvPr id="257" name="Shape 257"/>
          <p:cNvSpPr/>
          <p:nvPr/>
        </p:nvSpPr>
        <p:spPr>
          <a:xfrm>
            <a:off x="982277" y="1893100"/>
            <a:ext cx="202500" cy="202500"/>
          </a:xfrm>
          <a:prstGeom prst="mathMultiply">
            <a:avLst>
              <a:gd name="adj1" fmla="val 23520"/>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258" name="Shape 258"/>
          <p:cNvSpPr/>
          <p:nvPr/>
        </p:nvSpPr>
        <p:spPr>
          <a:xfrm>
            <a:off x="1515405" y="1981094"/>
            <a:ext cx="202500" cy="202500"/>
          </a:xfrm>
          <a:prstGeom prst="mathMultiply">
            <a:avLst>
              <a:gd name="adj1" fmla="val 23520"/>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259" name="Shape 259"/>
          <p:cNvSpPr/>
          <p:nvPr/>
        </p:nvSpPr>
        <p:spPr>
          <a:xfrm>
            <a:off x="1083527" y="1649181"/>
            <a:ext cx="202500" cy="202500"/>
          </a:xfrm>
          <a:prstGeom prst="mathMultiply">
            <a:avLst>
              <a:gd name="adj1" fmla="val 23520"/>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11" name="Shape 257">
            <a:extLst>
              <a:ext uri="{FF2B5EF4-FFF2-40B4-BE49-F238E27FC236}">
                <a16:creationId xmlns:a16="http://schemas.microsoft.com/office/drawing/2014/main" id="{BDD4E8FF-DBBB-43BB-9A87-DE90E9EE5CB7}"/>
              </a:ext>
            </a:extLst>
          </p:cNvPr>
          <p:cNvSpPr/>
          <p:nvPr/>
        </p:nvSpPr>
        <p:spPr>
          <a:xfrm>
            <a:off x="1041005" y="1893100"/>
            <a:ext cx="202500" cy="202500"/>
          </a:xfrm>
          <a:prstGeom prst="mathMultiply">
            <a:avLst>
              <a:gd name="adj1" fmla="val 23520"/>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12" name="Shape 259">
            <a:extLst>
              <a:ext uri="{FF2B5EF4-FFF2-40B4-BE49-F238E27FC236}">
                <a16:creationId xmlns:a16="http://schemas.microsoft.com/office/drawing/2014/main" id="{4790DBAC-49A8-49F8-88FC-D4CE391DCBA6}"/>
              </a:ext>
            </a:extLst>
          </p:cNvPr>
          <p:cNvSpPr/>
          <p:nvPr/>
        </p:nvSpPr>
        <p:spPr>
          <a:xfrm>
            <a:off x="1142255" y="1648524"/>
            <a:ext cx="202500" cy="202500"/>
          </a:xfrm>
          <a:prstGeom prst="mathMultiply">
            <a:avLst>
              <a:gd name="adj1" fmla="val 23520"/>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13" name="Shape 258">
            <a:extLst>
              <a:ext uri="{FF2B5EF4-FFF2-40B4-BE49-F238E27FC236}">
                <a16:creationId xmlns:a16="http://schemas.microsoft.com/office/drawing/2014/main" id="{1C66901F-D4AB-438C-82AE-50619493FC39}"/>
              </a:ext>
            </a:extLst>
          </p:cNvPr>
          <p:cNvSpPr/>
          <p:nvPr/>
        </p:nvSpPr>
        <p:spPr>
          <a:xfrm>
            <a:off x="1451680" y="1983594"/>
            <a:ext cx="202500" cy="202500"/>
          </a:xfrm>
          <a:prstGeom prst="mathMultiply">
            <a:avLst>
              <a:gd name="adj1" fmla="val 23520"/>
            </a:avLst>
          </a:prstGeom>
          <a:solidFill>
            <a:srgbClr val="FF9900"/>
          </a:solidFill>
          <a:ln>
            <a:noFill/>
          </a:ln>
        </p:spPr>
        <p:txBody>
          <a:bodyPr lIns="91425" tIns="91425" rIns="91425" bIns="91425" anchor="ctr" anchorCtr="0">
            <a:noAutofit/>
          </a:bodyPr>
          <a:lstStyle/>
          <a:p>
            <a:pPr lvl="0">
              <a:spcBef>
                <a:spcPts val="0"/>
              </a:spcBef>
              <a:buNone/>
            </a:pPr>
            <a:endParaRPr dirty="0"/>
          </a:p>
        </p:txBody>
      </p:sp>
      <p:pic>
        <p:nvPicPr>
          <p:cNvPr id="7" name="Picture 6">
            <a:extLst>
              <a:ext uri="{FF2B5EF4-FFF2-40B4-BE49-F238E27FC236}">
                <a16:creationId xmlns:a16="http://schemas.microsoft.com/office/drawing/2014/main" id="{361F1625-65CB-400A-ABA2-4DF87CE292E6}"/>
              </a:ext>
            </a:extLst>
          </p:cNvPr>
          <p:cNvPicPr>
            <a:picLocks noChangeAspect="1"/>
          </p:cNvPicPr>
          <p:nvPr/>
        </p:nvPicPr>
        <p:blipFill>
          <a:blip r:embed="rId3"/>
          <a:stretch>
            <a:fillRect/>
          </a:stretch>
        </p:blipFill>
        <p:spPr>
          <a:xfrm>
            <a:off x="5112402" y="0"/>
            <a:ext cx="2173657" cy="2177212"/>
          </a:xfrm>
          <a:prstGeom prst="rect">
            <a:avLst/>
          </a:prstGeom>
          <a:ln>
            <a:noFill/>
          </a:ln>
          <a:effectLst>
            <a:softEdge rad="112500"/>
          </a:effectLst>
        </p:spPr>
      </p:pic>
      <p:pic>
        <p:nvPicPr>
          <p:cNvPr id="6" name="Picture 5">
            <a:extLst>
              <a:ext uri="{FF2B5EF4-FFF2-40B4-BE49-F238E27FC236}">
                <a16:creationId xmlns:a16="http://schemas.microsoft.com/office/drawing/2014/main" id="{4AE4F2AE-4792-4124-8D5A-3DC0A82AF036}"/>
              </a:ext>
            </a:extLst>
          </p:cNvPr>
          <p:cNvPicPr>
            <a:picLocks noChangeAspect="1"/>
          </p:cNvPicPr>
          <p:nvPr/>
        </p:nvPicPr>
        <p:blipFill rotWithShape="1">
          <a:blip r:embed="rId4"/>
          <a:srcRect r="1060"/>
          <a:stretch/>
        </p:blipFill>
        <p:spPr>
          <a:xfrm>
            <a:off x="6904603" y="455134"/>
            <a:ext cx="2199491" cy="2212205"/>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0"/>
                                        <p:tgtEl>
                                          <p:spTgt spid="7"/>
                                        </p:tgtEl>
                                      </p:cBhvr>
                                    </p:animEffect>
                                    <p:anim calcmode="lin" valueType="num">
                                      <p:cBhvr>
                                        <p:cTn id="8" dur="3000" fill="hold"/>
                                        <p:tgtEl>
                                          <p:spTgt spid="7"/>
                                        </p:tgtEl>
                                        <p:attrNameLst>
                                          <p:attrName>ppt_x</p:attrName>
                                        </p:attrNameLst>
                                      </p:cBhvr>
                                      <p:tavLst>
                                        <p:tav tm="0">
                                          <p:val>
                                            <p:strVal val="#ppt_x"/>
                                          </p:val>
                                        </p:tav>
                                        <p:tav tm="100000">
                                          <p:val>
                                            <p:strVal val="#ppt_x"/>
                                          </p:val>
                                        </p:tav>
                                      </p:tavLst>
                                    </p:anim>
                                    <p:anim calcmode="lin" valueType="num">
                                      <p:cBhvr>
                                        <p:cTn id="9" dur="3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3000"/>
                                        <p:tgtEl>
                                          <p:spTgt spid="6"/>
                                        </p:tgtEl>
                                      </p:cBhvr>
                                    </p:animEffect>
                                    <p:anim calcmode="lin" valueType="num">
                                      <p:cBhvr>
                                        <p:cTn id="15" dur="3000" fill="hold"/>
                                        <p:tgtEl>
                                          <p:spTgt spid="6"/>
                                        </p:tgtEl>
                                        <p:attrNameLst>
                                          <p:attrName>ppt_x</p:attrName>
                                        </p:attrNameLst>
                                      </p:cBhvr>
                                      <p:tavLst>
                                        <p:tav tm="0">
                                          <p:val>
                                            <p:strVal val="#ppt_x"/>
                                          </p:val>
                                        </p:tav>
                                        <p:tav tm="100000">
                                          <p:val>
                                            <p:strVal val="#ppt_x"/>
                                          </p:val>
                                        </p:tav>
                                      </p:tavLst>
                                    </p:anim>
                                    <p:anim calcmode="lin" valueType="num">
                                      <p:cBhvr>
                                        <p:cTn id="16" dur="3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Rounded Corners 99">
            <a:extLst>
              <a:ext uri="{FF2B5EF4-FFF2-40B4-BE49-F238E27FC236}">
                <a16:creationId xmlns:a16="http://schemas.microsoft.com/office/drawing/2014/main" id="{ECFCBD77-003C-4DCA-AD5D-51EE8B1A53E7}"/>
              </a:ext>
            </a:extLst>
          </p:cNvPr>
          <p:cNvSpPr/>
          <p:nvPr/>
        </p:nvSpPr>
        <p:spPr>
          <a:xfrm>
            <a:off x="2744617" y="305394"/>
            <a:ext cx="6283161" cy="2789766"/>
          </a:xfrm>
          <a:prstGeom prst="roundRect">
            <a:avLst/>
          </a:prstGeom>
          <a:solidFill>
            <a:srgbClr val="FF9933"/>
          </a:solidFill>
          <a:ln w="762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Rounded Corners 98">
            <a:extLst>
              <a:ext uri="{FF2B5EF4-FFF2-40B4-BE49-F238E27FC236}">
                <a16:creationId xmlns:a16="http://schemas.microsoft.com/office/drawing/2014/main" id="{00580159-E134-4244-8A48-919484ED313F}"/>
              </a:ext>
            </a:extLst>
          </p:cNvPr>
          <p:cNvSpPr/>
          <p:nvPr/>
        </p:nvSpPr>
        <p:spPr>
          <a:xfrm>
            <a:off x="147820" y="305394"/>
            <a:ext cx="2163517" cy="4593994"/>
          </a:xfrm>
          <a:prstGeom prst="roundRect">
            <a:avLst/>
          </a:prstGeom>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hought Bubble: Cloud 49">
            <a:extLst>
              <a:ext uri="{FF2B5EF4-FFF2-40B4-BE49-F238E27FC236}">
                <a16:creationId xmlns:a16="http://schemas.microsoft.com/office/drawing/2014/main" id="{627C61F1-CE60-4B1B-B635-D7018E8C8D47}"/>
              </a:ext>
            </a:extLst>
          </p:cNvPr>
          <p:cNvSpPr/>
          <p:nvPr/>
        </p:nvSpPr>
        <p:spPr>
          <a:xfrm flipH="1">
            <a:off x="175891" y="3513181"/>
            <a:ext cx="2135446" cy="1303291"/>
          </a:xfrm>
          <a:prstGeom prst="cloudCallout">
            <a:avLst>
              <a:gd name="adj1" fmla="val 21267"/>
              <a:gd name="adj2" fmla="val -73011"/>
            </a:avLst>
          </a:prstGeom>
          <a:solidFill>
            <a:schemeClr val="accent1">
              <a:lumMod val="20000"/>
              <a:lumOff val="80000"/>
            </a:schemeClr>
          </a:solidFill>
          <a:ln w="571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lumMod val="75000"/>
                  </a:schemeClr>
                </a:solidFill>
              </a:rPr>
              <a:t>Data </a:t>
            </a:r>
            <a:r>
              <a:rPr lang="en-US" b="1" dirty="0">
                <a:solidFill>
                  <a:schemeClr val="tx2">
                    <a:lumMod val="75000"/>
                  </a:schemeClr>
                </a:solidFill>
              </a:rPr>
              <a:t>Collection From </a:t>
            </a:r>
          </a:p>
          <a:p>
            <a:pPr algn="ctr"/>
            <a:r>
              <a:rPr lang="en-US" b="1" dirty="0">
                <a:solidFill>
                  <a:schemeClr val="tx2">
                    <a:lumMod val="75000"/>
                  </a:schemeClr>
                </a:solidFill>
                <a:effectLst>
                  <a:outerShdw blurRad="38100" dist="38100" dir="2700000" algn="tl">
                    <a:srgbClr val="000000">
                      <a:alpha val="43137"/>
                    </a:srgbClr>
                  </a:outerShdw>
                </a:effectLst>
              </a:rPr>
              <a:t>twitter</a:t>
            </a:r>
            <a:endParaRPr lang="en-US" dirty="0">
              <a:effectLst>
                <a:outerShdw blurRad="38100" dist="38100" dir="2700000" algn="tl">
                  <a:srgbClr val="000000">
                    <a:alpha val="43137"/>
                  </a:srgbClr>
                </a:outerShdw>
              </a:effectLst>
            </a:endParaRPr>
          </a:p>
        </p:txBody>
      </p:sp>
      <p:sp>
        <p:nvSpPr>
          <p:cNvPr id="6" name="Rectangle: Rounded Corners 5">
            <a:extLst>
              <a:ext uri="{FF2B5EF4-FFF2-40B4-BE49-F238E27FC236}">
                <a16:creationId xmlns:a16="http://schemas.microsoft.com/office/drawing/2014/main" id="{AD753C80-CCFF-4080-A40B-BC8281EA7621}"/>
              </a:ext>
            </a:extLst>
          </p:cNvPr>
          <p:cNvSpPr/>
          <p:nvPr/>
        </p:nvSpPr>
        <p:spPr>
          <a:xfrm>
            <a:off x="4804442" y="4066387"/>
            <a:ext cx="2364293" cy="798839"/>
          </a:xfrm>
          <a:prstGeom prst="roundRect">
            <a:avLst/>
          </a:prstGeom>
          <a:solidFill>
            <a:schemeClr val="bg2">
              <a:lumMod val="60000"/>
              <a:lumOff val="40000"/>
            </a:schemeClr>
          </a:solidFill>
          <a:ln w="57150">
            <a:solidFill>
              <a:schemeClr val="bg2">
                <a:lumMod val="20000"/>
                <a:lumOff val="8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bg1"/>
                </a:solidFill>
              </a:rPr>
              <a:t>Trending Detection</a:t>
            </a:r>
          </a:p>
          <a:p>
            <a:pPr algn="ctr"/>
            <a:r>
              <a:rPr lang="en-US" b="1" dirty="0">
                <a:solidFill>
                  <a:schemeClr val="bg2">
                    <a:lumMod val="50000"/>
                  </a:schemeClr>
                </a:solidFill>
              </a:rPr>
              <a:t>Time Series Analysis </a:t>
            </a:r>
          </a:p>
          <a:p>
            <a:pPr algn="ctr"/>
            <a:r>
              <a:rPr lang="en-US" b="1" dirty="0">
                <a:solidFill>
                  <a:schemeClr val="tx2">
                    <a:lumMod val="25000"/>
                  </a:schemeClr>
                </a:solidFill>
              </a:rPr>
              <a:t>ARIMA Modeling</a:t>
            </a:r>
          </a:p>
        </p:txBody>
      </p:sp>
      <p:sp>
        <p:nvSpPr>
          <p:cNvPr id="7" name="Rectangle: Rounded Corners 6">
            <a:extLst>
              <a:ext uri="{FF2B5EF4-FFF2-40B4-BE49-F238E27FC236}">
                <a16:creationId xmlns:a16="http://schemas.microsoft.com/office/drawing/2014/main" id="{72B2BDF9-F422-43F0-93B8-ED93A0224BAD}"/>
              </a:ext>
            </a:extLst>
          </p:cNvPr>
          <p:cNvSpPr/>
          <p:nvPr/>
        </p:nvSpPr>
        <p:spPr>
          <a:xfrm>
            <a:off x="2975682" y="4056840"/>
            <a:ext cx="1634417" cy="798839"/>
          </a:xfrm>
          <a:prstGeom prst="roundRect">
            <a:avLst/>
          </a:prstGeom>
          <a:solidFill>
            <a:schemeClr val="bg2">
              <a:lumMod val="60000"/>
              <a:lumOff val="40000"/>
            </a:schemeClr>
          </a:solidFill>
          <a:ln w="57150">
            <a:solidFill>
              <a:schemeClr val="bg2">
                <a:lumMod val="20000"/>
                <a:lumOff val="8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bg1">
                    <a:lumMod val="95000"/>
                  </a:schemeClr>
                </a:solidFill>
              </a:rPr>
              <a:t>Event Detection</a:t>
            </a:r>
          </a:p>
          <a:p>
            <a:pPr algn="ctr"/>
            <a:r>
              <a:rPr lang="en-US" sz="1400" b="1" dirty="0">
                <a:solidFill>
                  <a:schemeClr val="tx2">
                    <a:lumMod val="25000"/>
                  </a:schemeClr>
                </a:solidFill>
              </a:rPr>
              <a:t>Cosine Similarity</a:t>
            </a:r>
          </a:p>
        </p:txBody>
      </p:sp>
      <p:sp>
        <p:nvSpPr>
          <p:cNvPr id="8" name="Rectangle: Rounded Corners 7">
            <a:extLst>
              <a:ext uri="{FF2B5EF4-FFF2-40B4-BE49-F238E27FC236}">
                <a16:creationId xmlns:a16="http://schemas.microsoft.com/office/drawing/2014/main" id="{BFC5478E-2217-43BB-BD5C-43F6CD4F92A7}"/>
              </a:ext>
            </a:extLst>
          </p:cNvPr>
          <p:cNvSpPr/>
          <p:nvPr/>
        </p:nvSpPr>
        <p:spPr>
          <a:xfrm>
            <a:off x="5658575" y="1199451"/>
            <a:ext cx="1463224" cy="798838"/>
          </a:xfrm>
          <a:prstGeom prst="roundRect">
            <a:avLst/>
          </a:prstGeom>
          <a:solidFill>
            <a:schemeClr val="accent1">
              <a:lumMod val="40000"/>
              <a:lumOff val="60000"/>
            </a:schemeClr>
          </a:solidFill>
          <a:ln w="57150">
            <a:solidFill>
              <a:schemeClr val="accent1">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accent1"/>
                </a:solidFill>
              </a:rPr>
              <a:t>Pre Process</a:t>
            </a:r>
          </a:p>
          <a:p>
            <a:pPr algn="ctr"/>
            <a:r>
              <a:rPr lang="en-US" sz="1400" b="1" dirty="0">
                <a:solidFill>
                  <a:schemeClr val="tx2">
                    <a:lumMod val="25000"/>
                  </a:schemeClr>
                </a:solidFill>
              </a:rPr>
              <a:t>SVD</a:t>
            </a:r>
          </a:p>
        </p:txBody>
      </p:sp>
      <p:sp>
        <p:nvSpPr>
          <p:cNvPr id="9" name="Rectangle: Rounded Corners 8">
            <a:extLst>
              <a:ext uri="{FF2B5EF4-FFF2-40B4-BE49-F238E27FC236}">
                <a16:creationId xmlns:a16="http://schemas.microsoft.com/office/drawing/2014/main" id="{DD0C7934-D141-47EB-90AC-6081F26B7602}"/>
              </a:ext>
            </a:extLst>
          </p:cNvPr>
          <p:cNvSpPr/>
          <p:nvPr/>
        </p:nvSpPr>
        <p:spPr>
          <a:xfrm>
            <a:off x="390366" y="2506200"/>
            <a:ext cx="1487487" cy="687717"/>
          </a:xfrm>
          <a:prstGeom prst="roundRect">
            <a:avLst/>
          </a:prstGeom>
          <a:solidFill>
            <a:schemeClr val="accent1">
              <a:lumMod val="75000"/>
            </a:schemeClr>
          </a:solidFill>
          <a:ln w="57150">
            <a:solidFill>
              <a:schemeClr val="accent1">
                <a:lumMod val="20000"/>
                <a:lumOff val="8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accent1">
                    <a:lumMod val="40000"/>
                    <a:lumOff val="60000"/>
                  </a:schemeClr>
                </a:solidFill>
              </a:rPr>
              <a:t>Pre Process</a:t>
            </a:r>
          </a:p>
          <a:p>
            <a:pPr algn="ctr"/>
            <a:r>
              <a:rPr lang="en-US" sz="1400" b="1" dirty="0">
                <a:solidFill>
                  <a:schemeClr val="accent1">
                    <a:lumMod val="40000"/>
                    <a:lumOff val="60000"/>
                  </a:schemeClr>
                </a:solidFill>
              </a:rPr>
              <a:t>Data Cleaning</a:t>
            </a:r>
          </a:p>
        </p:txBody>
      </p:sp>
      <p:sp>
        <p:nvSpPr>
          <p:cNvPr id="10" name="Rectangle: Rounded Corners 9">
            <a:extLst>
              <a:ext uri="{FF2B5EF4-FFF2-40B4-BE49-F238E27FC236}">
                <a16:creationId xmlns:a16="http://schemas.microsoft.com/office/drawing/2014/main" id="{EA40B2B1-DBAD-42F4-9CA4-010FDBFB6AB6}"/>
              </a:ext>
            </a:extLst>
          </p:cNvPr>
          <p:cNvSpPr/>
          <p:nvPr/>
        </p:nvSpPr>
        <p:spPr>
          <a:xfrm>
            <a:off x="3310110" y="1325243"/>
            <a:ext cx="1463224" cy="548640"/>
          </a:xfrm>
          <a:prstGeom prst="roundRect">
            <a:avLst/>
          </a:prstGeom>
          <a:solidFill>
            <a:schemeClr val="accent1">
              <a:lumMod val="40000"/>
              <a:lumOff val="60000"/>
            </a:schemeClr>
          </a:solidFill>
          <a:ln w="57150">
            <a:solidFill>
              <a:schemeClr val="accent1">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accent1"/>
                </a:solidFill>
              </a:rPr>
              <a:t>Pre Process</a:t>
            </a:r>
          </a:p>
          <a:p>
            <a:pPr algn="ctr"/>
            <a:r>
              <a:rPr lang="en-US" sz="1400" b="1" dirty="0">
                <a:solidFill>
                  <a:schemeClr val="tx2">
                    <a:lumMod val="25000"/>
                  </a:schemeClr>
                </a:solidFill>
              </a:rPr>
              <a:t>TFIDF</a:t>
            </a:r>
          </a:p>
        </p:txBody>
      </p:sp>
      <p:sp>
        <p:nvSpPr>
          <p:cNvPr id="11" name="Flowchart: Magnetic Disk 10">
            <a:extLst>
              <a:ext uri="{FF2B5EF4-FFF2-40B4-BE49-F238E27FC236}">
                <a16:creationId xmlns:a16="http://schemas.microsoft.com/office/drawing/2014/main" id="{A6E4C565-C3BF-4315-8971-FDDBD96783E0}"/>
              </a:ext>
            </a:extLst>
          </p:cNvPr>
          <p:cNvSpPr/>
          <p:nvPr/>
        </p:nvSpPr>
        <p:spPr>
          <a:xfrm>
            <a:off x="545508" y="772204"/>
            <a:ext cx="1178566" cy="1198923"/>
          </a:xfrm>
          <a:prstGeom prst="flowChartMagneticDisk">
            <a:avLst/>
          </a:prstGeom>
          <a:solidFill>
            <a:schemeClr val="accent1">
              <a:lumMod val="75000"/>
            </a:schemeClr>
          </a:solidFill>
          <a:ln w="571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lumMod val="40000"/>
                    <a:lumOff val="60000"/>
                  </a:schemeClr>
                </a:solidFill>
              </a:rPr>
              <a:t>Postgres</a:t>
            </a:r>
            <a:endParaRPr lang="en-US" dirty="0">
              <a:solidFill>
                <a:schemeClr val="accent1">
                  <a:lumMod val="40000"/>
                  <a:lumOff val="60000"/>
                </a:schemeClr>
              </a:solidFill>
            </a:endParaRPr>
          </a:p>
        </p:txBody>
      </p:sp>
      <p:sp>
        <p:nvSpPr>
          <p:cNvPr id="12" name="Flowchart: Magnetic Disk 11">
            <a:extLst>
              <a:ext uri="{FF2B5EF4-FFF2-40B4-BE49-F238E27FC236}">
                <a16:creationId xmlns:a16="http://schemas.microsoft.com/office/drawing/2014/main" id="{47B84143-4CB9-45AC-962B-299BF424192E}"/>
              </a:ext>
            </a:extLst>
          </p:cNvPr>
          <p:cNvSpPr/>
          <p:nvPr/>
        </p:nvSpPr>
        <p:spPr>
          <a:xfrm>
            <a:off x="7878922" y="1198369"/>
            <a:ext cx="1000628" cy="808386"/>
          </a:xfrm>
          <a:prstGeom prst="flowChartMagneticDisk">
            <a:avLst/>
          </a:prstGeom>
          <a:solidFill>
            <a:schemeClr val="accent1">
              <a:lumMod val="75000"/>
            </a:schemeClr>
          </a:solidFill>
          <a:ln w="571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4">
                    <a:lumMod val="40000"/>
                    <a:lumOff val="60000"/>
                  </a:schemeClr>
                </a:solidFill>
              </a:rPr>
              <a:t>Redis</a:t>
            </a:r>
            <a:endParaRPr lang="en-US" dirty="0"/>
          </a:p>
        </p:txBody>
      </p:sp>
      <p:cxnSp>
        <p:nvCxnSpPr>
          <p:cNvPr id="13" name="Straight Arrow Connector 4">
            <a:extLst>
              <a:ext uri="{FF2B5EF4-FFF2-40B4-BE49-F238E27FC236}">
                <a16:creationId xmlns:a16="http://schemas.microsoft.com/office/drawing/2014/main" id="{5FC2BF8D-00F7-44A7-9A7D-47B32792D5C1}"/>
              </a:ext>
            </a:extLst>
          </p:cNvPr>
          <p:cNvCxnSpPr>
            <a:cxnSpLocks/>
            <a:stCxn id="9" idx="0"/>
            <a:endCxn id="11" idx="3"/>
          </p:cNvCxnSpPr>
          <p:nvPr/>
        </p:nvCxnSpPr>
        <p:spPr>
          <a:xfrm rot="5400000" flipH="1" flipV="1">
            <a:off x="866914" y="2238324"/>
            <a:ext cx="535073" cy="681"/>
          </a:xfrm>
          <a:prstGeom prst="bentConnector3">
            <a:avLst>
              <a:gd name="adj1" fmla="val 50000"/>
            </a:avLst>
          </a:prstGeom>
          <a:ln w="7620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45">
            <a:extLst>
              <a:ext uri="{FF2B5EF4-FFF2-40B4-BE49-F238E27FC236}">
                <a16:creationId xmlns:a16="http://schemas.microsoft.com/office/drawing/2014/main" id="{66991E46-CCF2-4FFC-BC35-60638374E298}"/>
              </a:ext>
            </a:extLst>
          </p:cNvPr>
          <p:cNvCxnSpPr>
            <a:cxnSpLocks/>
            <a:stCxn id="12" idx="2"/>
            <a:endCxn id="8" idx="3"/>
          </p:cNvCxnSpPr>
          <p:nvPr/>
        </p:nvCxnSpPr>
        <p:spPr>
          <a:xfrm rot="10800000">
            <a:off x="7121800" y="1598870"/>
            <a:ext cx="757123" cy="3692"/>
          </a:xfrm>
          <a:prstGeom prst="bentConnector3">
            <a:avLst>
              <a:gd name="adj1" fmla="val 50000"/>
            </a:avLst>
          </a:prstGeom>
          <a:ln w="76200" cmpd="sng">
            <a:solidFill>
              <a:schemeClr val="accent1">
                <a:lumMod val="20000"/>
                <a:lumOff val="80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70735658-A83D-4AFC-8514-CEE62B6A512F}"/>
              </a:ext>
            </a:extLst>
          </p:cNvPr>
          <p:cNvSpPr/>
          <p:nvPr/>
        </p:nvSpPr>
        <p:spPr>
          <a:xfrm>
            <a:off x="3310109" y="534054"/>
            <a:ext cx="1463040" cy="548640"/>
          </a:xfrm>
          <a:prstGeom prst="roundRect">
            <a:avLst/>
          </a:prstGeom>
          <a:solidFill>
            <a:schemeClr val="accent1">
              <a:lumMod val="40000"/>
              <a:lumOff val="60000"/>
            </a:schemeClr>
          </a:solidFill>
          <a:ln w="57150">
            <a:solidFill>
              <a:schemeClr val="accent1">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accent1"/>
                </a:solidFill>
              </a:rPr>
              <a:t>Pre Process</a:t>
            </a:r>
            <a:endParaRPr lang="en-US" sz="1400" b="1" dirty="0">
              <a:solidFill>
                <a:schemeClr val="tx2">
                  <a:lumMod val="25000"/>
                </a:schemeClr>
              </a:solidFill>
            </a:endParaRPr>
          </a:p>
          <a:p>
            <a:pPr algn="ctr"/>
            <a:r>
              <a:rPr lang="en-US" sz="1400" b="1" dirty="0">
                <a:solidFill>
                  <a:schemeClr val="tx2">
                    <a:lumMod val="25000"/>
                  </a:schemeClr>
                </a:solidFill>
              </a:rPr>
              <a:t>SPACY</a:t>
            </a:r>
          </a:p>
        </p:txBody>
      </p:sp>
      <p:cxnSp>
        <p:nvCxnSpPr>
          <p:cNvPr id="17" name="Straight Arrow Connector 64">
            <a:extLst>
              <a:ext uri="{FF2B5EF4-FFF2-40B4-BE49-F238E27FC236}">
                <a16:creationId xmlns:a16="http://schemas.microsoft.com/office/drawing/2014/main" id="{316888D2-2FAF-4035-BBB4-259DFAB3376A}"/>
              </a:ext>
            </a:extLst>
          </p:cNvPr>
          <p:cNvCxnSpPr>
            <a:cxnSpLocks/>
            <a:stCxn id="11" idx="4"/>
            <a:endCxn id="10" idx="1"/>
          </p:cNvCxnSpPr>
          <p:nvPr/>
        </p:nvCxnSpPr>
        <p:spPr>
          <a:xfrm>
            <a:off x="1724074" y="1371666"/>
            <a:ext cx="1586036" cy="227897"/>
          </a:xfrm>
          <a:prstGeom prst="bentConnector3">
            <a:avLst>
              <a:gd name="adj1" fmla="val 50000"/>
            </a:avLst>
          </a:prstGeom>
          <a:ln w="7620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68">
            <a:extLst>
              <a:ext uri="{FF2B5EF4-FFF2-40B4-BE49-F238E27FC236}">
                <a16:creationId xmlns:a16="http://schemas.microsoft.com/office/drawing/2014/main" id="{1FEED68D-997D-4463-AEFB-90DE65F9EA6C}"/>
              </a:ext>
            </a:extLst>
          </p:cNvPr>
          <p:cNvCxnSpPr>
            <a:cxnSpLocks/>
            <a:stCxn id="8" idx="1"/>
            <a:endCxn id="10" idx="3"/>
          </p:cNvCxnSpPr>
          <p:nvPr/>
        </p:nvCxnSpPr>
        <p:spPr>
          <a:xfrm rot="10800000" flipV="1">
            <a:off x="4773335" y="1598869"/>
            <a:ext cx="885241" cy="693"/>
          </a:xfrm>
          <a:prstGeom prst="bentConnector3">
            <a:avLst>
              <a:gd name="adj1" fmla="val 50000"/>
            </a:avLst>
          </a:prstGeom>
          <a:ln w="76200">
            <a:solidFill>
              <a:schemeClr val="accent1">
                <a:lumMod val="20000"/>
                <a:lumOff val="80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ABFBC4BA-07A9-41BB-A732-E6FF4C023969}"/>
              </a:ext>
            </a:extLst>
          </p:cNvPr>
          <p:cNvCxnSpPr>
            <a:cxnSpLocks/>
            <a:stCxn id="11" idx="4"/>
            <a:endCxn id="16" idx="1"/>
          </p:cNvCxnSpPr>
          <p:nvPr/>
        </p:nvCxnSpPr>
        <p:spPr>
          <a:xfrm flipV="1">
            <a:off x="1724074" y="808374"/>
            <a:ext cx="1586035" cy="563292"/>
          </a:xfrm>
          <a:prstGeom prst="bentConnector3">
            <a:avLst>
              <a:gd name="adj1" fmla="val 50000"/>
            </a:avLst>
          </a:prstGeom>
          <a:ln w="7620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64">
            <a:extLst>
              <a:ext uri="{FF2B5EF4-FFF2-40B4-BE49-F238E27FC236}">
                <a16:creationId xmlns:a16="http://schemas.microsoft.com/office/drawing/2014/main" id="{0043EAD4-A53F-4E5F-9BBD-4BB07E647629}"/>
              </a:ext>
            </a:extLst>
          </p:cNvPr>
          <p:cNvCxnSpPr>
            <a:cxnSpLocks/>
            <a:stCxn id="11" idx="4"/>
            <a:endCxn id="24" idx="1"/>
          </p:cNvCxnSpPr>
          <p:nvPr/>
        </p:nvCxnSpPr>
        <p:spPr>
          <a:xfrm>
            <a:off x="1724074" y="1371666"/>
            <a:ext cx="1586035" cy="1120736"/>
          </a:xfrm>
          <a:prstGeom prst="bentConnector3">
            <a:avLst>
              <a:gd name="adj1" fmla="val 50000"/>
            </a:avLst>
          </a:prstGeom>
          <a:ln w="7620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45">
            <a:extLst>
              <a:ext uri="{FF2B5EF4-FFF2-40B4-BE49-F238E27FC236}">
                <a16:creationId xmlns:a16="http://schemas.microsoft.com/office/drawing/2014/main" id="{B07A4073-2105-459A-8C39-719D2C6AF247}"/>
              </a:ext>
            </a:extLst>
          </p:cNvPr>
          <p:cNvCxnSpPr>
            <a:cxnSpLocks/>
            <a:stCxn id="12" idx="1"/>
            <a:endCxn id="16" idx="3"/>
          </p:cNvCxnSpPr>
          <p:nvPr/>
        </p:nvCxnSpPr>
        <p:spPr>
          <a:xfrm rot="16200000" flipV="1">
            <a:off x="6381196" y="-799672"/>
            <a:ext cx="389995" cy="3606087"/>
          </a:xfrm>
          <a:prstGeom prst="bentConnector2">
            <a:avLst/>
          </a:prstGeom>
          <a:ln w="76200" cmpd="sng">
            <a:solidFill>
              <a:schemeClr val="accent1">
                <a:lumMod val="20000"/>
                <a:lumOff val="80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45">
            <a:extLst>
              <a:ext uri="{FF2B5EF4-FFF2-40B4-BE49-F238E27FC236}">
                <a16:creationId xmlns:a16="http://schemas.microsoft.com/office/drawing/2014/main" id="{A68901D4-D4FF-4654-A7BC-8178DD42FC1D}"/>
              </a:ext>
            </a:extLst>
          </p:cNvPr>
          <p:cNvCxnSpPr>
            <a:cxnSpLocks/>
            <a:stCxn id="12" idx="3"/>
            <a:endCxn id="6" idx="0"/>
          </p:cNvCxnSpPr>
          <p:nvPr/>
        </p:nvCxnSpPr>
        <p:spPr>
          <a:xfrm rot="5400000">
            <a:off x="6153097" y="1840248"/>
            <a:ext cx="2059632" cy="2392647"/>
          </a:xfrm>
          <a:prstGeom prst="bentConnector3">
            <a:avLst>
              <a:gd name="adj1" fmla="val 62815"/>
            </a:avLst>
          </a:prstGeom>
          <a:ln w="76200" cmpd="sng">
            <a:solidFill>
              <a:schemeClr val="tx1">
                <a:lumMod val="65000"/>
                <a:lumOff val="35000"/>
              </a:schemeClr>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68">
            <a:extLst>
              <a:ext uri="{FF2B5EF4-FFF2-40B4-BE49-F238E27FC236}">
                <a16:creationId xmlns:a16="http://schemas.microsoft.com/office/drawing/2014/main" id="{F5EB3812-CA48-442C-B91D-45C28F68088E}"/>
              </a:ext>
            </a:extLst>
          </p:cNvPr>
          <p:cNvCxnSpPr>
            <a:cxnSpLocks/>
            <a:stCxn id="8" idx="2"/>
            <a:endCxn id="24" idx="3"/>
          </p:cNvCxnSpPr>
          <p:nvPr/>
        </p:nvCxnSpPr>
        <p:spPr>
          <a:xfrm rot="5400000">
            <a:off x="5334612" y="1436826"/>
            <a:ext cx="494113" cy="1617038"/>
          </a:xfrm>
          <a:prstGeom prst="bentConnector2">
            <a:avLst/>
          </a:prstGeom>
          <a:ln w="76200">
            <a:solidFill>
              <a:schemeClr val="accent1">
                <a:lumMod val="20000"/>
                <a:lumOff val="80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BFA90C7E-59C6-4C75-BEF1-966BE0F3905F}"/>
              </a:ext>
            </a:extLst>
          </p:cNvPr>
          <p:cNvSpPr/>
          <p:nvPr/>
        </p:nvSpPr>
        <p:spPr>
          <a:xfrm>
            <a:off x="3310109" y="2126642"/>
            <a:ext cx="1463040" cy="731520"/>
          </a:xfrm>
          <a:prstGeom prst="roundRect">
            <a:avLst/>
          </a:prstGeom>
          <a:solidFill>
            <a:schemeClr val="accent1">
              <a:lumMod val="40000"/>
              <a:lumOff val="60000"/>
            </a:schemeClr>
          </a:solidFill>
          <a:ln w="57150">
            <a:solidFill>
              <a:schemeClr val="accent1">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accent1"/>
                </a:solidFill>
              </a:rPr>
              <a:t>Pre Process</a:t>
            </a:r>
          </a:p>
          <a:p>
            <a:pPr algn="ctr"/>
            <a:r>
              <a:rPr lang="en-US" sz="1400" b="1" dirty="0">
                <a:solidFill>
                  <a:schemeClr val="tx2">
                    <a:lumMod val="25000"/>
                  </a:schemeClr>
                </a:solidFill>
              </a:rPr>
              <a:t>Count vectorizer</a:t>
            </a:r>
          </a:p>
        </p:txBody>
      </p:sp>
      <p:cxnSp>
        <p:nvCxnSpPr>
          <p:cNvPr id="117" name="Straight Arrow Connector 45">
            <a:extLst>
              <a:ext uri="{FF2B5EF4-FFF2-40B4-BE49-F238E27FC236}">
                <a16:creationId xmlns:a16="http://schemas.microsoft.com/office/drawing/2014/main" id="{D7737AA9-9EB6-4B7B-982A-0464C98D94E6}"/>
              </a:ext>
            </a:extLst>
          </p:cNvPr>
          <p:cNvCxnSpPr>
            <a:cxnSpLocks/>
            <a:stCxn id="12" idx="3"/>
            <a:endCxn id="7" idx="0"/>
          </p:cNvCxnSpPr>
          <p:nvPr/>
        </p:nvCxnSpPr>
        <p:spPr>
          <a:xfrm rot="5400000">
            <a:off x="5061022" y="738625"/>
            <a:ext cx="2050085" cy="4586345"/>
          </a:xfrm>
          <a:prstGeom prst="bentConnector3">
            <a:avLst>
              <a:gd name="adj1" fmla="val 63335"/>
            </a:avLst>
          </a:prstGeom>
          <a:ln w="76200" cmpd="sng">
            <a:solidFill>
              <a:schemeClr val="tx1">
                <a:lumMod val="65000"/>
                <a:lumOff val="35000"/>
              </a:schemeClr>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C2C39BC5-9DFB-4355-B4AD-427E44BECAC7}"/>
              </a:ext>
            </a:extLst>
          </p:cNvPr>
          <p:cNvSpPr txBox="1"/>
          <p:nvPr/>
        </p:nvSpPr>
        <p:spPr>
          <a:xfrm>
            <a:off x="333934" y="160977"/>
            <a:ext cx="1791288" cy="307777"/>
          </a:xfrm>
          <a:prstGeom prst="rect">
            <a:avLst/>
          </a:prstGeom>
          <a:solidFill>
            <a:schemeClr val="accent1">
              <a:lumMod val="20000"/>
              <a:lumOff val="80000"/>
            </a:schemeClr>
          </a:solidFill>
        </p:spPr>
        <p:txBody>
          <a:bodyPr wrap="square" rtlCol="0">
            <a:spAutoFit/>
          </a:bodyPr>
          <a:lstStyle/>
          <a:p>
            <a:r>
              <a:rPr lang="en-US" b="1" dirty="0">
                <a:solidFill>
                  <a:schemeClr val="accent1">
                    <a:lumMod val="75000"/>
                  </a:schemeClr>
                </a:solidFill>
              </a:rPr>
              <a:t>Real-Time Process</a:t>
            </a:r>
          </a:p>
        </p:txBody>
      </p:sp>
      <p:sp>
        <p:nvSpPr>
          <p:cNvPr id="130" name="TextBox 129">
            <a:extLst>
              <a:ext uri="{FF2B5EF4-FFF2-40B4-BE49-F238E27FC236}">
                <a16:creationId xmlns:a16="http://schemas.microsoft.com/office/drawing/2014/main" id="{74082DAE-BBF1-41C5-823E-F9214E156822}"/>
              </a:ext>
            </a:extLst>
          </p:cNvPr>
          <p:cNvSpPr txBox="1"/>
          <p:nvPr/>
        </p:nvSpPr>
        <p:spPr>
          <a:xfrm>
            <a:off x="5708303" y="160977"/>
            <a:ext cx="3101917" cy="307777"/>
          </a:xfrm>
          <a:prstGeom prst="rect">
            <a:avLst/>
          </a:prstGeom>
          <a:solidFill>
            <a:schemeClr val="accent2">
              <a:lumMod val="40000"/>
              <a:lumOff val="60000"/>
            </a:schemeClr>
          </a:solidFill>
        </p:spPr>
        <p:txBody>
          <a:bodyPr wrap="square" rtlCol="0">
            <a:spAutoFit/>
          </a:bodyPr>
          <a:lstStyle/>
          <a:p>
            <a:r>
              <a:rPr lang="en-US" b="1" dirty="0">
                <a:solidFill>
                  <a:schemeClr val="accent2">
                    <a:lumMod val="75000"/>
                  </a:schemeClr>
                </a:solidFill>
              </a:rPr>
              <a:t>Scheduled Process | On Demand</a:t>
            </a:r>
          </a:p>
        </p:txBody>
      </p:sp>
      <p:sp>
        <p:nvSpPr>
          <p:cNvPr id="131" name="TextBox 130">
            <a:extLst>
              <a:ext uri="{FF2B5EF4-FFF2-40B4-BE49-F238E27FC236}">
                <a16:creationId xmlns:a16="http://schemas.microsoft.com/office/drawing/2014/main" id="{35197A20-248D-4DCF-A00F-956783E20D9B}"/>
              </a:ext>
            </a:extLst>
          </p:cNvPr>
          <p:cNvSpPr txBox="1"/>
          <p:nvPr/>
        </p:nvSpPr>
        <p:spPr>
          <a:xfrm>
            <a:off x="4192414" y="3430632"/>
            <a:ext cx="1270039" cy="307777"/>
          </a:xfrm>
          <a:prstGeom prst="rect">
            <a:avLst/>
          </a:prstGeom>
          <a:solidFill>
            <a:schemeClr val="bg2">
              <a:lumMod val="60000"/>
              <a:lumOff val="40000"/>
            </a:schemeClr>
          </a:solidFill>
        </p:spPr>
        <p:txBody>
          <a:bodyPr wrap="square" rtlCol="0">
            <a:spAutoFit/>
          </a:bodyPr>
          <a:lstStyle/>
          <a:p>
            <a:r>
              <a:rPr lang="en-US" b="1" dirty="0">
                <a:solidFill>
                  <a:schemeClr val="bg2">
                    <a:lumMod val="75000"/>
                  </a:schemeClr>
                </a:solidFill>
              </a:rPr>
              <a:t>On Demand</a:t>
            </a:r>
          </a:p>
        </p:txBody>
      </p:sp>
      <p:sp>
        <p:nvSpPr>
          <p:cNvPr id="35" name="TextBox 34">
            <a:extLst>
              <a:ext uri="{FF2B5EF4-FFF2-40B4-BE49-F238E27FC236}">
                <a16:creationId xmlns:a16="http://schemas.microsoft.com/office/drawing/2014/main" id="{C351E97D-BD40-4839-ADA6-BE620213CFF7}"/>
              </a:ext>
            </a:extLst>
          </p:cNvPr>
          <p:cNvSpPr txBox="1"/>
          <p:nvPr/>
        </p:nvSpPr>
        <p:spPr>
          <a:xfrm>
            <a:off x="6671811" y="2309079"/>
            <a:ext cx="1045417" cy="584775"/>
          </a:xfrm>
          <a:prstGeom prst="rect">
            <a:avLst/>
          </a:prstGeom>
          <a:solidFill>
            <a:schemeClr val="accent2">
              <a:lumMod val="40000"/>
              <a:lumOff val="60000"/>
            </a:schemeClr>
          </a:solidFill>
        </p:spPr>
        <p:txBody>
          <a:bodyPr wrap="square" rtlCol="0">
            <a:spAutoFit/>
          </a:bodyPr>
          <a:lstStyle/>
          <a:p>
            <a:r>
              <a:rPr lang="en-US" sz="3200" b="1" dirty="0">
                <a:solidFill>
                  <a:schemeClr val="accent2">
                    <a:lumMod val="75000"/>
                  </a:schemeClr>
                </a:solidFill>
              </a:rPr>
              <a:t>NLP</a:t>
            </a:r>
          </a:p>
        </p:txBody>
      </p:sp>
    </p:spTree>
    <p:extLst>
      <p:ext uri="{BB962C8B-B14F-4D97-AF65-F5344CB8AC3E}">
        <p14:creationId xmlns:p14="http://schemas.microsoft.com/office/powerpoint/2010/main" val="1751268560"/>
      </p:ext>
    </p:extLst>
  </p:cSld>
  <p:clrMapOvr>
    <a:masterClrMapping/>
  </p:clrMapOvr>
</p:sld>
</file>

<file path=ppt/theme/theme1.xml><?xml version="1.0" encoding="utf-8"?>
<a:theme xmlns:a="http://schemas.openxmlformats.org/drawingml/2006/main" name="Wolsey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1550</TotalTime>
  <Words>1491</Words>
  <Application>Microsoft Office PowerPoint</Application>
  <PresentationFormat>On-screen Show (16:9)</PresentationFormat>
  <Paragraphs>219</Paragraphs>
  <Slides>33</Slides>
  <Notes>32</Notes>
  <HiddenSlides>10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Oswald</vt:lpstr>
      <vt:lpstr>Roboto Condensed</vt:lpstr>
      <vt:lpstr>Arial</vt:lpstr>
      <vt:lpstr>Century Gothic</vt:lpstr>
      <vt:lpstr>Wingdings</vt:lpstr>
      <vt:lpstr>Wolsey template</vt:lpstr>
      <vt:lpstr>CAPSTONE  Event Extraction and trending from Twitter</vt:lpstr>
      <vt:lpstr>POWER of Social Media </vt:lpstr>
      <vt:lpstr>Goal:  Realtime event detection framework</vt:lpstr>
      <vt:lpstr>PowerPoint Presentation</vt:lpstr>
      <vt:lpstr>Challenges –Noisy Text</vt:lpstr>
      <vt:lpstr>MY APPROACH</vt:lpstr>
      <vt:lpstr>Set up infrastructure</vt:lpstr>
      <vt:lpstr>PowerPoint Presentation</vt:lpstr>
      <vt:lpstr>PowerPoint Presentation</vt:lpstr>
      <vt:lpstr>PowerPoint Presentation</vt:lpstr>
      <vt:lpstr>PowerPoint Presentation</vt:lpstr>
      <vt:lpstr>PowerPoint Presentation</vt:lpstr>
      <vt:lpstr>HASHTAG  TIME SERIES MODELING</vt:lpstr>
      <vt:lpstr>PowerPoint Presentation</vt:lpstr>
      <vt:lpstr>Behind the Scene</vt:lpstr>
      <vt:lpstr>PowerPoint Presentation</vt:lpstr>
      <vt:lpstr>PowerPoint Presentation</vt:lpstr>
      <vt:lpstr>PowerPoint Presentation</vt:lpstr>
      <vt:lpstr>PowerPoint Presentation</vt:lpstr>
      <vt:lpstr>PowerPoint Presentation</vt:lpstr>
      <vt:lpstr>PowerPoint Presentation</vt:lpstr>
      <vt:lpstr>THANK YOU</vt:lpstr>
      <vt:lpstr>End</vt:lpstr>
      <vt:lpstr>AND TABLES TO COMPARE DATA</vt:lpstr>
      <vt:lpstr>89,526,124</vt:lpstr>
      <vt:lpstr>89,526,124$</vt:lpstr>
      <vt:lpstr>OUR PROCESS IS EASY</vt:lpstr>
      <vt:lpstr>PowerPoint Presentation</vt:lpstr>
      <vt:lpstr>PowerPoint Presentation</vt:lpstr>
      <vt:lpstr>THANKS!</vt:lpstr>
      <vt:lpstr>PRESENTATION DESIGN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Joyce Lin</dc:creator>
  <cp:lastModifiedBy>Joyce Lin</cp:lastModifiedBy>
  <cp:revision>84</cp:revision>
  <dcterms:modified xsi:type="dcterms:W3CDTF">2017-06-16T15:41:31Z</dcterms:modified>
</cp:coreProperties>
</file>